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83" r:id="rId3"/>
    <p:sldId id="332" r:id="rId4"/>
    <p:sldId id="311" r:id="rId5"/>
    <p:sldId id="335" r:id="rId6"/>
    <p:sldId id="317" r:id="rId7"/>
    <p:sldId id="324" r:id="rId8"/>
    <p:sldId id="333" r:id="rId9"/>
    <p:sldId id="312" r:id="rId10"/>
    <p:sldId id="346" r:id="rId11"/>
    <p:sldId id="341" r:id="rId12"/>
    <p:sldId id="323" r:id="rId13"/>
    <p:sldId id="319" r:id="rId14"/>
    <p:sldId id="336" r:id="rId15"/>
    <p:sldId id="347" r:id="rId16"/>
    <p:sldId id="348" r:id="rId17"/>
    <p:sldId id="328" r:id="rId18"/>
    <p:sldId id="330" r:id="rId19"/>
    <p:sldId id="338" r:id="rId20"/>
    <p:sldId id="343" r:id="rId21"/>
    <p:sldId id="339" r:id="rId22"/>
    <p:sldId id="344"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9C95"/>
    <a:srgbClr val="66686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1" autoAdjust="0"/>
    <p:restoredTop sz="94664" autoAdjust="0"/>
  </p:normalViewPr>
  <p:slideViewPr>
    <p:cSldViewPr snapToGrid="0">
      <p:cViewPr>
        <p:scale>
          <a:sx n="66" d="100"/>
          <a:sy n="66" d="100"/>
        </p:scale>
        <p:origin x="594" y="234"/>
      </p:cViewPr>
      <p:guideLst/>
    </p:cSldViewPr>
  </p:slideViewPr>
  <p:notesTextViewPr>
    <p:cViewPr>
      <p:scale>
        <a:sx n="1" d="1"/>
        <a:sy n="1" d="1"/>
      </p:scale>
      <p:origin x="0" y="0"/>
    </p:cViewPr>
  </p:notesTextViewPr>
  <p:notesViewPr>
    <p:cSldViewPr snapToGrid="0">
      <p:cViewPr varScale="1">
        <p:scale>
          <a:sx n="59" d="100"/>
          <a:sy n="59" d="100"/>
        </p:scale>
        <p:origin x="2394"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BF4754-6B7F-28E0-62E7-E0C7B138248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D896DCB-9E66-C505-693D-97E92D46DCC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D64BEF8-F017-488C-992E-E9228D5435CD}" type="datetimeFigureOut">
              <a:rPr lang="en-US" smtClean="0"/>
              <a:t>10/9/2025</a:t>
            </a:fld>
            <a:endParaRPr lang="en-US"/>
          </a:p>
        </p:txBody>
      </p:sp>
      <p:sp>
        <p:nvSpPr>
          <p:cNvPr id="4" name="Footer Placeholder 3">
            <a:extLst>
              <a:ext uri="{FF2B5EF4-FFF2-40B4-BE49-F238E27FC236}">
                <a16:creationId xmlns:a16="http://schemas.microsoft.com/office/drawing/2014/main" id="{77A76B2D-2A19-7690-1519-7DFB24349AE4}"/>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8A4649-E3F0-DE03-EEC4-17128FAC497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D9F3ED3-8563-41AC-8FD1-7814A0AEE30D}" type="slidenum">
              <a:rPr lang="en-US" smtClean="0"/>
              <a:t>‹#›</a:t>
            </a:fld>
            <a:endParaRPr lang="en-US"/>
          </a:p>
        </p:txBody>
      </p:sp>
    </p:spTree>
    <p:extLst>
      <p:ext uri="{BB962C8B-B14F-4D97-AF65-F5344CB8AC3E}">
        <p14:creationId xmlns:p14="http://schemas.microsoft.com/office/powerpoint/2010/main" val="3182967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8DE36E4-EF9B-4D54-B495-6B15BB216CB7}" type="datetimeFigureOut">
              <a:rPr lang="en-US" smtClean="0"/>
              <a:t>10/9/2025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CB97669-E505-429A-964F-BF6EB38C1AC4}" type="slidenum">
              <a:rPr lang="en-US" smtClean="0"/>
              <a:t>‹#›</a:t>
            </a:fld>
            <a:endParaRPr lang="en-US" dirty="0"/>
          </a:p>
        </p:txBody>
      </p:sp>
    </p:spTree>
    <p:extLst>
      <p:ext uri="{BB962C8B-B14F-4D97-AF65-F5344CB8AC3E}">
        <p14:creationId xmlns:p14="http://schemas.microsoft.com/office/powerpoint/2010/main" val="70461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B97669-E505-429A-964F-BF6EB38C1AC4}" type="slidenum">
              <a:rPr lang="en-US" smtClean="0"/>
              <a:t>16</a:t>
            </a:fld>
            <a:endParaRPr lang="en-US" dirty="0"/>
          </a:p>
        </p:txBody>
      </p:sp>
    </p:spTree>
    <p:extLst>
      <p:ext uri="{BB962C8B-B14F-4D97-AF65-F5344CB8AC3E}">
        <p14:creationId xmlns:p14="http://schemas.microsoft.com/office/powerpoint/2010/main" val="986761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95E01-C717-4A0E-9EE2-14D817BA6C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0D415D-04CB-4DB9-806E-56106F0ADF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5DA3DB-C6D3-4031-BEEC-6621720D2DE1}"/>
              </a:ext>
            </a:extLst>
          </p:cNvPr>
          <p:cNvSpPr>
            <a:spLocks noGrp="1"/>
          </p:cNvSpPr>
          <p:nvPr>
            <p:ph type="dt" sz="half" idx="10"/>
          </p:nvPr>
        </p:nvSpPr>
        <p:spPr/>
        <p:txBody>
          <a:bodyPr/>
          <a:lstStyle/>
          <a:p>
            <a:fld id="{C97C1EA8-E225-4E43-8D4B-5ABA678BF071}" type="datetimeFigureOut">
              <a:rPr lang="en-US" smtClean="0"/>
              <a:t>10/9/2025</a:t>
            </a:fld>
            <a:endParaRPr lang="en-US" dirty="0"/>
          </a:p>
        </p:txBody>
      </p:sp>
      <p:sp>
        <p:nvSpPr>
          <p:cNvPr id="5" name="Footer Placeholder 4">
            <a:extLst>
              <a:ext uri="{FF2B5EF4-FFF2-40B4-BE49-F238E27FC236}">
                <a16:creationId xmlns:a16="http://schemas.microsoft.com/office/drawing/2014/main" id="{BB12D7CC-387F-417E-8A6D-A34BE1021A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BF2FB2-5276-4055-9434-B6A4337DE2DD}"/>
              </a:ext>
            </a:extLst>
          </p:cNvPr>
          <p:cNvSpPr>
            <a:spLocks noGrp="1"/>
          </p:cNvSpPr>
          <p:nvPr>
            <p:ph type="sldNum" sz="quarter" idx="12"/>
          </p:nvPr>
        </p:nvSpPr>
        <p:spPr/>
        <p:txBody>
          <a:bodyPr/>
          <a:lstStyle/>
          <a:p>
            <a:fld id="{66EC5867-DCAE-4099-A0A2-F7B45B2D7A0F}" type="slidenum">
              <a:rPr lang="en-US" smtClean="0"/>
              <a:t>‹#›</a:t>
            </a:fld>
            <a:endParaRPr lang="en-US" dirty="0"/>
          </a:p>
        </p:txBody>
      </p:sp>
    </p:spTree>
    <p:extLst>
      <p:ext uri="{BB962C8B-B14F-4D97-AF65-F5344CB8AC3E}">
        <p14:creationId xmlns:p14="http://schemas.microsoft.com/office/powerpoint/2010/main" val="3037112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5FFE-E98E-4806-9170-C20C36E7CE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7D6EB8-E6BB-4C8F-8207-86029D1AC9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05AA64-92A1-42DE-8D49-15B2913E99A3}"/>
              </a:ext>
            </a:extLst>
          </p:cNvPr>
          <p:cNvSpPr>
            <a:spLocks noGrp="1"/>
          </p:cNvSpPr>
          <p:nvPr>
            <p:ph type="dt" sz="half" idx="10"/>
          </p:nvPr>
        </p:nvSpPr>
        <p:spPr/>
        <p:txBody>
          <a:bodyPr/>
          <a:lstStyle/>
          <a:p>
            <a:fld id="{C97C1EA8-E225-4E43-8D4B-5ABA678BF071}" type="datetimeFigureOut">
              <a:rPr lang="en-US" smtClean="0"/>
              <a:t>10/9/2025</a:t>
            </a:fld>
            <a:endParaRPr lang="en-US" dirty="0"/>
          </a:p>
        </p:txBody>
      </p:sp>
      <p:sp>
        <p:nvSpPr>
          <p:cNvPr id="5" name="Footer Placeholder 4">
            <a:extLst>
              <a:ext uri="{FF2B5EF4-FFF2-40B4-BE49-F238E27FC236}">
                <a16:creationId xmlns:a16="http://schemas.microsoft.com/office/drawing/2014/main" id="{7D316BB2-2D0F-4AF1-BA63-5EF57A3BF7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DD180C-1EAF-4D4B-A63F-B4942A1609D3}"/>
              </a:ext>
            </a:extLst>
          </p:cNvPr>
          <p:cNvSpPr>
            <a:spLocks noGrp="1"/>
          </p:cNvSpPr>
          <p:nvPr>
            <p:ph type="sldNum" sz="quarter" idx="12"/>
          </p:nvPr>
        </p:nvSpPr>
        <p:spPr/>
        <p:txBody>
          <a:bodyPr/>
          <a:lstStyle/>
          <a:p>
            <a:fld id="{66EC5867-DCAE-4099-A0A2-F7B45B2D7A0F}" type="slidenum">
              <a:rPr lang="en-US" smtClean="0"/>
              <a:t>‹#›</a:t>
            </a:fld>
            <a:endParaRPr lang="en-US" dirty="0"/>
          </a:p>
        </p:txBody>
      </p:sp>
    </p:spTree>
    <p:extLst>
      <p:ext uri="{BB962C8B-B14F-4D97-AF65-F5344CB8AC3E}">
        <p14:creationId xmlns:p14="http://schemas.microsoft.com/office/powerpoint/2010/main" val="3380228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28F2E0-0DEB-41E3-A849-47B7A66574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5F8EF7-AA65-4400-AD0D-6B0B204964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E217A6-5FE1-45C9-8F0C-0E7BA18C7C73}"/>
              </a:ext>
            </a:extLst>
          </p:cNvPr>
          <p:cNvSpPr>
            <a:spLocks noGrp="1"/>
          </p:cNvSpPr>
          <p:nvPr>
            <p:ph type="dt" sz="half" idx="10"/>
          </p:nvPr>
        </p:nvSpPr>
        <p:spPr/>
        <p:txBody>
          <a:bodyPr/>
          <a:lstStyle/>
          <a:p>
            <a:fld id="{C97C1EA8-E225-4E43-8D4B-5ABA678BF071}" type="datetimeFigureOut">
              <a:rPr lang="en-US" smtClean="0"/>
              <a:t>10/9/2025</a:t>
            </a:fld>
            <a:endParaRPr lang="en-US" dirty="0"/>
          </a:p>
        </p:txBody>
      </p:sp>
      <p:sp>
        <p:nvSpPr>
          <p:cNvPr id="5" name="Footer Placeholder 4">
            <a:extLst>
              <a:ext uri="{FF2B5EF4-FFF2-40B4-BE49-F238E27FC236}">
                <a16:creationId xmlns:a16="http://schemas.microsoft.com/office/drawing/2014/main" id="{1075B81D-8ED6-499D-8561-04FE8C44A1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98230D-55E9-494A-B33F-C7CFCADB63ED}"/>
              </a:ext>
            </a:extLst>
          </p:cNvPr>
          <p:cNvSpPr>
            <a:spLocks noGrp="1"/>
          </p:cNvSpPr>
          <p:nvPr>
            <p:ph type="sldNum" sz="quarter" idx="12"/>
          </p:nvPr>
        </p:nvSpPr>
        <p:spPr/>
        <p:txBody>
          <a:bodyPr/>
          <a:lstStyle/>
          <a:p>
            <a:fld id="{66EC5867-DCAE-4099-A0A2-F7B45B2D7A0F}" type="slidenum">
              <a:rPr lang="en-US" smtClean="0"/>
              <a:t>‹#›</a:t>
            </a:fld>
            <a:endParaRPr lang="en-US" dirty="0"/>
          </a:p>
        </p:txBody>
      </p:sp>
    </p:spTree>
    <p:extLst>
      <p:ext uri="{BB962C8B-B14F-4D97-AF65-F5344CB8AC3E}">
        <p14:creationId xmlns:p14="http://schemas.microsoft.com/office/powerpoint/2010/main" val="3032469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6D60-922B-4206-A151-9CAEE58AE2EE}"/>
              </a:ext>
            </a:extLst>
          </p:cNvPr>
          <p:cNvSpPr>
            <a:spLocks noGrp="1"/>
          </p:cNvSpPr>
          <p:nvPr>
            <p:ph type="title"/>
          </p:nvPr>
        </p:nvSpPr>
        <p:spPr/>
        <p:txBody>
          <a:bodyPr/>
          <a:lstStyle>
            <a:lvl1pPr>
              <a:defRPr>
                <a:solidFill>
                  <a:srgbClr val="069C95"/>
                </a:solidFill>
                <a:latin typeface="Georgia" panose="02040502050405020303"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A5A6750-5588-464D-B30B-311B9EC1E2CE}"/>
              </a:ext>
            </a:extLst>
          </p:cNvPr>
          <p:cNvSpPr>
            <a:spLocks noGrp="1"/>
          </p:cNvSpPr>
          <p:nvPr>
            <p:ph idx="1"/>
          </p:nvPr>
        </p:nvSpPr>
        <p:spPr>
          <a:xfrm>
            <a:off x="838200" y="1825625"/>
            <a:ext cx="10515600" cy="4028634"/>
          </a:xfrm>
        </p:spPr>
        <p:txBody>
          <a:bodyPr/>
          <a:lstStyle>
            <a:lvl1pPr>
              <a:defRPr sz="2400"/>
            </a:lvl1pPr>
            <a:lvl2pPr>
              <a:defRPr sz="2000"/>
            </a:lvl2pPr>
            <a:lvl3pPr>
              <a:defRPr sz="1800"/>
            </a:lvl3pPr>
            <a:lvl4pPr>
              <a:defRPr sz="18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4BD6D128-00D8-8544-9731-2771B4C078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6176963"/>
            <a:ext cx="3810000" cy="444500"/>
          </a:xfrm>
          <a:prstGeom prst="rect">
            <a:avLst/>
          </a:prstGeom>
        </p:spPr>
      </p:pic>
      <p:cxnSp>
        <p:nvCxnSpPr>
          <p:cNvPr id="13" name="Straight Connector 12">
            <a:extLst>
              <a:ext uri="{FF2B5EF4-FFF2-40B4-BE49-F238E27FC236}">
                <a16:creationId xmlns:a16="http://schemas.microsoft.com/office/drawing/2014/main" id="{51E476EA-2A30-5C4B-9DE2-D0E64B679A17}"/>
              </a:ext>
            </a:extLst>
          </p:cNvPr>
          <p:cNvCxnSpPr>
            <a:cxnSpLocks/>
          </p:cNvCxnSpPr>
          <p:nvPr userDrawn="1"/>
        </p:nvCxnSpPr>
        <p:spPr>
          <a:xfrm>
            <a:off x="0" y="6022428"/>
            <a:ext cx="12297103" cy="0"/>
          </a:xfrm>
          <a:prstGeom prst="line">
            <a:avLst/>
          </a:prstGeom>
          <a:ln>
            <a:solidFill>
              <a:srgbClr val="6668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13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0842D-AA5D-4180-8828-5B1182EDDB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D0B049-4DE5-4C9C-A87F-1B59605885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DE6F34-3DC0-442E-A280-876D00F3CB6E}"/>
              </a:ext>
            </a:extLst>
          </p:cNvPr>
          <p:cNvSpPr>
            <a:spLocks noGrp="1"/>
          </p:cNvSpPr>
          <p:nvPr>
            <p:ph type="dt" sz="half" idx="10"/>
          </p:nvPr>
        </p:nvSpPr>
        <p:spPr/>
        <p:txBody>
          <a:bodyPr/>
          <a:lstStyle/>
          <a:p>
            <a:fld id="{C97C1EA8-E225-4E43-8D4B-5ABA678BF071}" type="datetimeFigureOut">
              <a:rPr lang="en-US" smtClean="0"/>
              <a:t>10/9/2025</a:t>
            </a:fld>
            <a:endParaRPr lang="en-US" dirty="0"/>
          </a:p>
        </p:txBody>
      </p:sp>
      <p:sp>
        <p:nvSpPr>
          <p:cNvPr id="5" name="Footer Placeholder 4">
            <a:extLst>
              <a:ext uri="{FF2B5EF4-FFF2-40B4-BE49-F238E27FC236}">
                <a16:creationId xmlns:a16="http://schemas.microsoft.com/office/drawing/2014/main" id="{AA267B59-94AD-4577-88D8-F690B87DF3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F54162-8366-4132-B3FD-983344440983}"/>
              </a:ext>
            </a:extLst>
          </p:cNvPr>
          <p:cNvSpPr>
            <a:spLocks noGrp="1"/>
          </p:cNvSpPr>
          <p:nvPr>
            <p:ph type="sldNum" sz="quarter" idx="12"/>
          </p:nvPr>
        </p:nvSpPr>
        <p:spPr/>
        <p:txBody>
          <a:bodyPr/>
          <a:lstStyle/>
          <a:p>
            <a:fld id="{66EC5867-DCAE-4099-A0A2-F7B45B2D7A0F}" type="slidenum">
              <a:rPr lang="en-US" smtClean="0"/>
              <a:t>‹#›</a:t>
            </a:fld>
            <a:endParaRPr lang="en-US" dirty="0"/>
          </a:p>
        </p:txBody>
      </p:sp>
    </p:spTree>
    <p:extLst>
      <p:ext uri="{BB962C8B-B14F-4D97-AF65-F5344CB8AC3E}">
        <p14:creationId xmlns:p14="http://schemas.microsoft.com/office/powerpoint/2010/main" val="1859268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CFAC3-439E-4A37-BB6A-942FC9A380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7C69F9-8490-4224-9568-A156685893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FA1BC6-621C-4DB7-BDD5-967B1C7658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A22F2D-9B7E-458A-9E78-8E19E590D062}"/>
              </a:ext>
            </a:extLst>
          </p:cNvPr>
          <p:cNvSpPr>
            <a:spLocks noGrp="1"/>
          </p:cNvSpPr>
          <p:nvPr>
            <p:ph type="dt" sz="half" idx="10"/>
          </p:nvPr>
        </p:nvSpPr>
        <p:spPr/>
        <p:txBody>
          <a:bodyPr/>
          <a:lstStyle/>
          <a:p>
            <a:fld id="{C97C1EA8-E225-4E43-8D4B-5ABA678BF071}" type="datetimeFigureOut">
              <a:rPr lang="en-US" smtClean="0"/>
              <a:t>10/9/2025</a:t>
            </a:fld>
            <a:endParaRPr lang="en-US" dirty="0"/>
          </a:p>
        </p:txBody>
      </p:sp>
      <p:sp>
        <p:nvSpPr>
          <p:cNvPr id="6" name="Footer Placeholder 5">
            <a:extLst>
              <a:ext uri="{FF2B5EF4-FFF2-40B4-BE49-F238E27FC236}">
                <a16:creationId xmlns:a16="http://schemas.microsoft.com/office/drawing/2014/main" id="{A453E5E2-C6DF-4D72-8FA8-A3AD7D14F78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1BE8DD-DC1D-41B5-AE2D-2312CCA598A7}"/>
              </a:ext>
            </a:extLst>
          </p:cNvPr>
          <p:cNvSpPr>
            <a:spLocks noGrp="1"/>
          </p:cNvSpPr>
          <p:nvPr>
            <p:ph type="sldNum" sz="quarter" idx="12"/>
          </p:nvPr>
        </p:nvSpPr>
        <p:spPr/>
        <p:txBody>
          <a:bodyPr/>
          <a:lstStyle/>
          <a:p>
            <a:fld id="{66EC5867-DCAE-4099-A0A2-F7B45B2D7A0F}" type="slidenum">
              <a:rPr lang="en-US" smtClean="0"/>
              <a:t>‹#›</a:t>
            </a:fld>
            <a:endParaRPr lang="en-US" dirty="0"/>
          </a:p>
        </p:txBody>
      </p:sp>
    </p:spTree>
    <p:extLst>
      <p:ext uri="{BB962C8B-B14F-4D97-AF65-F5344CB8AC3E}">
        <p14:creationId xmlns:p14="http://schemas.microsoft.com/office/powerpoint/2010/main" val="683685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AF966-A19B-4BA0-9438-6E0ADD417E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69984B-3D17-4250-ADA9-097C555DA6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5D4618-0330-4131-BE55-01BB3BF8BC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54170A-2D3B-4604-A237-9DA9BB4A0B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50C375-DEB6-4BD6-BEFC-A7EC464D50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84D6B7-E405-4D4B-A8DE-E5BAE0FFC969}"/>
              </a:ext>
            </a:extLst>
          </p:cNvPr>
          <p:cNvSpPr>
            <a:spLocks noGrp="1"/>
          </p:cNvSpPr>
          <p:nvPr>
            <p:ph type="dt" sz="half" idx="10"/>
          </p:nvPr>
        </p:nvSpPr>
        <p:spPr/>
        <p:txBody>
          <a:bodyPr/>
          <a:lstStyle/>
          <a:p>
            <a:fld id="{C97C1EA8-E225-4E43-8D4B-5ABA678BF071}" type="datetimeFigureOut">
              <a:rPr lang="en-US" smtClean="0"/>
              <a:t>10/9/2025</a:t>
            </a:fld>
            <a:endParaRPr lang="en-US" dirty="0"/>
          </a:p>
        </p:txBody>
      </p:sp>
      <p:sp>
        <p:nvSpPr>
          <p:cNvPr id="8" name="Footer Placeholder 7">
            <a:extLst>
              <a:ext uri="{FF2B5EF4-FFF2-40B4-BE49-F238E27FC236}">
                <a16:creationId xmlns:a16="http://schemas.microsoft.com/office/drawing/2014/main" id="{8CBA9333-9763-410F-A087-9017B89EA0D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27EA6B-878D-4340-A4B5-8460E74DD958}"/>
              </a:ext>
            </a:extLst>
          </p:cNvPr>
          <p:cNvSpPr>
            <a:spLocks noGrp="1"/>
          </p:cNvSpPr>
          <p:nvPr>
            <p:ph type="sldNum" sz="quarter" idx="12"/>
          </p:nvPr>
        </p:nvSpPr>
        <p:spPr/>
        <p:txBody>
          <a:bodyPr/>
          <a:lstStyle/>
          <a:p>
            <a:fld id="{66EC5867-DCAE-4099-A0A2-F7B45B2D7A0F}" type="slidenum">
              <a:rPr lang="en-US" smtClean="0"/>
              <a:t>‹#›</a:t>
            </a:fld>
            <a:endParaRPr lang="en-US" dirty="0"/>
          </a:p>
        </p:txBody>
      </p:sp>
    </p:spTree>
    <p:extLst>
      <p:ext uri="{BB962C8B-B14F-4D97-AF65-F5344CB8AC3E}">
        <p14:creationId xmlns:p14="http://schemas.microsoft.com/office/powerpoint/2010/main" val="986713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FB0D7-3E4C-490C-9BB2-70565E042F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1D7FCE-BA73-4C03-A9F1-F769232826B4}"/>
              </a:ext>
            </a:extLst>
          </p:cNvPr>
          <p:cNvSpPr>
            <a:spLocks noGrp="1"/>
          </p:cNvSpPr>
          <p:nvPr>
            <p:ph type="dt" sz="half" idx="10"/>
          </p:nvPr>
        </p:nvSpPr>
        <p:spPr/>
        <p:txBody>
          <a:bodyPr/>
          <a:lstStyle/>
          <a:p>
            <a:fld id="{C97C1EA8-E225-4E43-8D4B-5ABA678BF071}" type="datetimeFigureOut">
              <a:rPr lang="en-US" smtClean="0"/>
              <a:t>10/9/2025</a:t>
            </a:fld>
            <a:endParaRPr lang="en-US" dirty="0"/>
          </a:p>
        </p:txBody>
      </p:sp>
      <p:sp>
        <p:nvSpPr>
          <p:cNvPr id="4" name="Footer Placeholder 3">
            <a:extLst>
              <a:ext uri="{FF2B5EF4-FFF2-40B4-BE49-F238E27FC236}">
                <a16:creationId xmlns:a16="http://schemas.microsoft.com/office/drawing/2014/main" id="{98083861-3A3D-468A-9B4B-CD04E365E33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3DB6333-C663-4193-A3A4-D09D82BA1323}"/>
              </a:ext>
            </a:extLst>
          </p:cNvPr>
          <p:cNvSpPr>
            <a:spLocks noGrp="1"/>
          </p:cNvSpPr>
          <p:nvPr>
            <p:ph type="sldNum" sz="quarter" idx="12"/>
          </p:nvPr>
        </p:nvSpPr>
        <p:spPr/>
        <p:txBody>
          <a:bodyPr/>
          <a:lstStyle/>
          <a:p>
            <a:fld id="{66EC5867-DCAE-4099-A0A2-F7B45B2D7A0F}" type="slidenum">
              <a:rPr lang="en-US" smtClean="0"/>
              <a:t>‹#›</a:t>
            </a:fld>
            <a:endParaRPr lang="en-US" dirty="0"/>
          </a:p>
        </p:txBody>
      </p:sp>
    </p:spTree>
    <p:extLst>
      <p:ext uri="{BB962C8B-B14F-4D97-AF65-F5344CB8AC3E}">
        <p14:creationId xmlns:p14="http://schemas.microsoft.com/office/powerpoint/2010/main" val="2480122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8B0C1A-C79F-46B8-9829-C5978E433D77}"/>
              </a:ext>
            </a:extLst>
          </p:cNvPr>
          <p:cNvSpPr>
            <a:spLocks noGrp="1"/>
          </p:cNvSpPr>
          <p:nvPr>
            <p:ph type="dt" sz="half" idx="10"/>
          </p:nvPr>
        </p:nvSpPr>
        <p:spPr/>
        <p:txBody>
          <a:bodyPr/>
          <a:lstStyle/>
          <a:p>
            <a:fld id="{C97C1EA8-E225-4E43-8D4B-5ABA678BF071}" type="datetimeFigureOut">
              <a:rPr lang="en-US" smtClean="0"/>
              <a:t>10/9/2025</a:t>
            </a:fld>
            <a:endParaRPr lang="en-US" dirty="0"/>
          </a:p>
        </p:txBody>
      </p:sp>
      <p:sp>
        <p:nvSpPr>
          <p:cNvPr id="3" name="Footer Placeholder 2">
            <a:extLst>
              <a:ext uri="{FF2B5EF4-FFF2-40B4-BE49-F238E27FC236}">
                <a16:creationId xmlns:a16="http://schemas.microsoft.com/office/drawing/2014/main" id="{07CAC7D5-3A81-45CB-95EF-2704717102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C62D4C2-4AA0-4C8E-A3FD-428C863C2830}"/>
              </a:ext>
            </a:extLst>
          </p:cNvPr>
          <p:cNvSpPr>
            <a:spLocks noGrp="1"/>
          </p:cNvSpPr>
          <p:nvPr>
            <p:ph type="sldNum" sz="quarter" idx="12"/>
          </p:nvPr>
        </p:nvSpPr>
        <p:spPr/>
        <p:txBody>
          <a:bodyPr/>
          <a:lstStyle/>
          <a:p>
            <a:fld id="{66EC5867-DCAE-4099-A0A2-F7B45B2D7A0F}" type="slidenum">
              <a:rPr lang="en-US" smtClean="0"/>
              <a:t>‹#›</a:t>
            </a:fld>
            <a:endParaRPr lang="en-US" dirty="0"/>
          </a:p>
        </p:txBody>
      </p:sp>
    </p:spTree>
    <p:extLst>
      <p:ext uri="{BB962C8B-B14F-4D97-AF65-F5344CB8AC3E}">
        <p14:creationId xmlns:p14="http://schemas.microsoft.com/office/powerpoint/2010/main" val="2087593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9CFE-E442-4FB6-9CF3-96EFAC2B3D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199CA4-8F7C-4E7F-B810-09BF911BA4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618741-5AA2-4B10-8780-6B209F8C64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9BCB34-B631-48F6-BAED-BC9A46BBE2D3}"/>
              </a:ext>
            </a:extLst>
          </p:cNvPr>
          <p:cNvSpPr>
            <a:spLocks noGrp="1"/>
          </p:cNvSpPr>
          <p:nvPr>
            <p:ph type="dt" sz="half" idx="10"/>
          </p:nvPr>
        </p:nvSpPr>
        <p:spPr/>
        <p:txBody>
          <a:bodyPr/>
          <a:lstStyle/>
          <a:p>
            <a:fld id="{C97C1EA8-E225-4E43-8D4B-5ABA678BF071}" type="datetimeFigureOut">
              <a:rPr lang="en-US" smtClean="0"/>
              <a:t>10/9/2025</a:t>
            </a:fld>
            <a:endParaRPr lang="en-US" dirty="0"/>
          </a:p>
        </p:txBody>
      </p:sp>
      <p:sp>
        <p:nvSpPr>
          <p:cNvPr id="6" name="Footer Placeholder 5">
            <a:extLst>
              <a:ext uri="{FF2B5EF4-FFF2-40B4-BE49-F238E27FC236}">
                <a16:creationId xmlns:a16="http://schemas.microsoft.com/office/drawing/2014/main" id="{6A54FE57-EB03-4BCC-ACFB-2E7399EF9B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2EC3DE-D975-4270-B54D-8FF509DDDFCA}"/>
              </a:ext>
            </a:extLst>
          </p:cNvPr>
          <p:cNvSpPr>
            <a:spLocks noGrp="1"/>
          </p:cNvSpPr>
          <p:nvPr>
            <p:ph type="sldNum" sz="quarter" idx="12"/>
          </p:nvPr>
        </p:nvSpPr>
        <p:spPr/>
        <p:txBody>
          <a:bodyPr/>
          <a:lstStyle/>
          <a:p>
            <a:fld id="{66EC5867-DCAE-4099-A0A2-F7B45B2D7A0F}" type="slidenum">
              <a:rPr lang="en-US" smtClean="0"/>
              <a:t>‹#›</a:t>
            </a:fld>
            <a:endParaRPr lang="en-US" dirty="0"/>
          </a:p>
        </p:txBody>
      </p:sp>
    </p:spTree>
    <p:extLst>
      <p:ext uri="{BB962C8B-B14F-4D97-AF65-F5344CB8AC3E}">
        <p14:creationId xmlns:p14="http://schemas.microsoft.com/office/powerpoint/2010/main" val="294526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45B09-C5C9-495B-8BDA-890B66848D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01E4E5-0C4E-4DFD-A667-9FA36541C3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6108274-E215-43EC-B3A7-1BE0CD0CD6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56F82C-D626-4C23-BDFE-88DF8AF37BF1}"/>
              </a:ext>
            </a:extLst>
          </p:cNvPr>
          <p:cNvSpPr>
            <a:spLocks noGrp="1"/>
          </p:cNvSpPr>
          <p:nvPr>
            <p:ph type="dt" sz="half" idx="10"/>
          </p:nvPr>
        </p:nvSpPr>
        <p:spPr/>
        <p:txBody>
          <a:bodyPr/>
          <a:lstStyle/>
          <a:p>
            <a:fld id="{C97C1EA8-E225-4E43-8D4B-5ABA678BF071}" type="datetimeFigureOut">
              <a:rPr lang="en-US" smtClean="0"/>
              <a:t>10/9/2025</a:t>
            </a:fld>
            <a:endParaRPr lang="en-US" dirty="0"/>
          </a:p>
        </p:txBody>
      </p:sp>
      <p:sp>
        <p:nvSpPr>
          <p:cNvPr id="6" name="Footer Placeholder 5">
            <a:extLst>
              <a:ext uri="{FF2B5EF4-FFF2-40B4-BE49-F238E27FC236}">
                <a16:creationId xmlns:a16="http://schemas.microsoft.com/office/drawing/2014/main" id="{E0D2AF41-CAB3-4964-8866-A9A42A6675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9C2CFB-35E3-400F-8329-8393CD5197DE}"/>
              </a:ext>
            </a:extLst>
          </p:cNvPr>
          <p:cNvSpPr>
            <a:spLocks noGrp="1"/>
          </p:cNvSpPr>
          <p:nvPr>
            <p:ph type="sldNum" sz="quarter" idx="12"/>
          </p:nvPr>
        </p:nvSpPr>
        <p:spPr/>
        <p:txBody>
          <a:bodyPr/>
          <a:lstStyle/>
          <a:p>
            <a:fld id="{66EC5867-DCAE-4099-A0A2-F7B45B2D7A0F}" type="slidenum">
              <a:rPr lang="en-US" smtClean="0"/>
              <a:t>‹#›</a:t>
            </a:fld>
            <a:endParaRPr lang="en-US" dirty="0"/>
          </a:p>
        </p:txBody>
      </p:sp>
    </p:spTree>
    <p:extLst>
      <p:ext uri="{BB962C8B-B14F-4D97-AF65-F5344CB8AC3E}">
        <p14:creationId xmlns:p14="http://schemas.microsoft.com/office/powerpoint/2010/main" val="351780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517B50-62EF-4702-AB69-FD89BB8BB6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8EB145-E484-4BB5-9473-E513256A55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1C001-5D19-4823-B724-7E9A9295E8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C1EA8-E225-4E43-8D4B-5ABA678BF071}" type="datetimeFigureOut">
              <a:rPr lang="en-US" smtClean="0"/>
              <a:t>10/9/2025</a:t>
            </a:fld>
            <a:endParaRPr lang="en-US" dirty="0"/>
          </a:p>
        </p:txBody>
      </p:sp>
      <p:sp>
        <p:nvSpPr>
          <p:cNvPr id="5" name="Footer Placeholder 4">
            <a:extLst>
              <a:ext uri="{FF2B5EF4-FFF2-40B4-BE49-F238E27FC236}">
                <a16:creationId xmlns:a16="http://schemas.microsoft.com/office/drawing/2014/main" id="{54008642-FDDD-4EC5-AF81-67F2B9D097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6B0F11A-4F87-4CF2-80E0-60C07638FE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C5867-DCAE-4099-A0A2-F7B45B2D7A0F}" type="slidenum">
              <a:rPr lang="en-US" smtClean="0"/>
              <a:t>‹#›</a:t>
            </a:fld>
            <a:endParaRPr lang="en-US" dirty="0"/>
          </a:p>
        </p:txBody>
      </p:sp>
    </p:spTree>
    <p:extLst>
      <p:ext uri="{BB962C8B-B14F-4D97-AF65-F5344CB8AC3E}">
        <p14:creationId xmlns:p14="http://schemas.microsoft.com/office/powerpoint/2010/main" val="641364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google.com/search?q=Scorpio+Music%2C+S.A.+v.+Willis&amp;rlz=1C1RXQR_enUS1073US1079&amp;oq=sectioin+203+f+copyright+act+case+with+multiple+&amp;gs_lcrp=EgZjaHJvbWUqCQgBECEYChigATIGCAAQRRg5MgkIARAhGAoYoAHSAQoyMTI2NWowajE1qAIIsAIB8QUvJkj84OwB3PEFLyZI_ODsAdw&amp;sourceid=chrome&amp;ie=UTF-8&amp;mstk=AUtExfAjzWnnxuPkumfZR0UcVg3rZGs3v1LMg95xAcuDKQH9-zlFhIkcTAex1EIcLoJedCkW7-JpbadMIPSjgLc5RJGBXEMV1cw5EJ54J5ClzxUK5ho4-O2CX0h7sG9LlvIbV7Lzdo_lKT2oS07LzItu39TePMl7Z6HMKNhBc-L9J1bAo8g&amp;csui=3&amp;ved=2ahUKEwiGoILfz42QAxUZR_EDHdmbETYQgK4QegQIARAB"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46C97-CC28-4BB6-B644-4FB5E38349E9}"/>
              </a:ext>
            </a:extLst>
          </p:cNvPr>
          <p:cNvSpPr>
            <a:spLocks noGrp="1"/>
          </p:cNvSpPr>
          <p:nvPr>
            <p:ph type="ctrTitle"/>
          </p:nvPr>
        </p:nvSpPr>
        <p:spPr>
          <a:xfrm>
            <a:off x="1524000" y="1765737"/>
            <a:ext cx="9144000" cy="1165910"/>
          </a:xfrm>
        </p:spPr>
        <p:txBody>
          <a:bodyPr>
            <a:normAutofit/>
          </a:bodyPr>
          <a:lstStyle/>
          <a:p>
            <a:r>
              <a:rPr lang="en-US" sz="2800" b="1" dirty="0">
                <a:latin typeface="+mn-lt"/>
              </a:rPr>
              <a:t> </a:t>
            </a:r>
          </a:p>
        </p:txBody>
      </p:sp>
      <p:sp>
        <p:nvSpPr>
          <p:cNvPr id="3" name="Subtitle 2">
            <a:extLst>
              <a:ext uri="{FF2B5EF4-FFF2-40B4-BE49-F238E27FC236}">
                <a16:creationId xmlns:a16="http://schemas.microsoft.com/office/drawing/2014/main" id="{E281AC3A-6A30-4946-A88A-27DE11C39D06}"/>
              </a:ext>
            </a:extLst>
          </p:cNvPr>
          <p:cNvSpPr>
            <a:spLocks noGrp="1"/>
          </p:cNvSpPr>
          <p:nvPr>
            <p:ph type="subTitle" idx="1"/>
          </p:nvPr>
        </p:nvSpPr>
        <p:spPr>
          <a:xfrm>
            <a:off x="1524000" y="3314700"/>
            <a:ext cx="9144000" cy="1917700"/>
          </a:xfrm>
        </p:spPr>
        <p:txBody>
          <a:bodyPr>
            <a:normAutofit/>
          </a:bodyPr>
          <a:lstStyle/>
          <a:p>
            <a:r>
              <a:rPr lang="en-US" sz="4800" dirty="0">
                <a:solidFill>
                  <a:srgbClr val="069C95"/>
                </a:solidFill>
              </a:rPr>
              <a:t>Termination and Reversion of Copyright Grants under U.S. Law</a:t>
            </a:r>
          </a:p>
        </p:txBody>
      </p:sp>
      <p:pic>
        <p:nvPicPr>
          <p:cNvPr id="5" name="Picture 4">
            <a:extLst>
              <a:ext uri="{FF2B5EF4-FFF2-40B4-BE49-F238E27FC236}">
                <a16:creationId xmlns:a16="http://schemas.microsoft.com/office/drawing/2014/main" id="{B0E2E835-EA92-0848-BF4E-E2F377327D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706" y="1993092"/>
            <a:ext cx="6159500" cy="711200"/>
          </a:xfrm>
          <a:prstGeom prst="rect">
            <a:avLst/>
          </a:prstGeom>
        </p:spPr>
      </p:pic>
    </p:spTree>
    <p:extLst>
      <p:ext uri="{BB962C8B-B14F-4D97-AF65-F5344CB8AC3E}">
        <p14:creationId xmlns:p14="http://schemas.microsoft.com/office/powerpoint/2010/main" val="1927898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21D76-1151-E8EF-FF86-D23E5115E64C}"/>
              </a:ext>
            </a:extLst>
          </p:cNvPr>
          <p:cNvSpPr>
            <a:spLocks noGrp="1"/>
          </p:cNvSpPr>
          <p:nvPr>
            <p:ph type="title"/>
          </p:nvPr>
        </p:nvSpPr>
        <p:spPr>
          <a:xfrm>
            <a:off x="838200" y="89120"/>
            <a:ext cx="10515600" cy="1325563"/>
          </a:xfrm>
        </p:spPr>
        <p:txBody>
          <a:bodyPr/>
          <a:lstStyle/>
          <a:p>
            <a:r>
              <a:rPr lang="en-US" dirty="0"/>
              <a:t>Works Made for Hire</a:t>
            </a:r>
          </a:p>
        </p:txBody>
      </p:sp>
      <p:sp>
        <p:nvSpPr>
          <p:cNvPr id="3" name="Content Placeholder 2">
            <a:extLst>
              <a:ext uri="{FF2B5EF4-FFF2-40B4-BE49-F238E27FC236}">
                <a16:creationId xmlns:a16="http://schemas.microsoft.com/office/drawing/2014/main" id="{F47F34BC-AF20-8F23-0037-47E36A48902B}"/>
              </a:ext>
            </a:extLst>
          </p:cNvPr>
          <p:cNvSpPr>
            <a:spLocks noGrp="1"/>
          </p:cNvSpPr>
          <p:nvPr>
            <p:ph idx="1"/>
          </p:nvPr>
        </p:nvSpPr>
        <p:spPr>
          <a:xfrm>
            <a:off x="838200" y="1136650"/>
            <a:ext cx="10515600" cy="4857749"/>
          </a:xfrm>
        </p:spPr>
        <p:txBody>
          <a:bodyPr>
            <a:normAutofit/>
          </a:bodyPr>
          <a:lstStyle/>
          <a:p>
            <a:pPr marL="0" indent="0">
              <a:buNone/>
            </a:pPr>
            <a:r>
              <a:rPr lang="en-US" sz="3200" dirty="0"/>
              <a:t>Under 1976 Act (for post-78 contracts/works):</a:t>
            </a:r>
          </a:p>
          <a:p>
            <a:pPr lvl="1"/>
            <a:r>
              <a:rPr lang="en-US" sz="2800" dirty="0"/>
              <a:t>Works made by employee within scope of employment; or</a:t>
            </a:r>
          </a:p>
          <a:p>
            <a:pPr lvl="1"/>
            <a:r>
              <a:rPr lang="en-US" sz="2800" dirty="0"/>
              <a:t>Commissioned with contract stipulating it is work made for hire and the work is among one of nine categories (includes motion picture, educational texts, and contributions to collective works).</a:t>
            </a:r>
          </a:p>
          <a:p>
            <a:pPr marL="0" indent="0">
              <a:buNone/>
            </a:pPr>
            <a:r>
              <a:rPr lang="en-US" sz="3200" dirty="0"/>
              <a:t>Under 1909 Act (for pre-78 contracts/works):</a:t>
            </a:r>
          </a:p>
          <a:p>
            <a:r>
              <a:rPr lang="en-US" altLang="en-US" sz="2800" b="1" dirty="0"/>
              <a:t>Instance and Expense Test (1909 Act): </a:t>
            </a:r>
            <a:r>
              <a:rPr lang="en-US" sz="2800" dirty="0"/>
              <a:t>Presumptive author and copyright holder of a commissioned work created by independent contractors is the commissioning party </a:t>
            </a:r>
            <a:r>
              <a:rPr lang="en-US" sz="2800" i="1" dirty="0"/>
              <a:t>at whose instance and expense </a:t>
            </a:r>
            <a:r>
              <a:rPr lang="en-US" sz="2800" dirty="0"/>
              <a:t>the work was done. </a:t>
            </a:r>
            <a:endParaRPr lang="en-US" sz="2800" dirty="0">
              <a:cs typeface="Calibri" panose="020F0502020204030204"/>
            </a:endParaRPr>
          </a:p>
          <a:p>
            <a:pPr marL="0" indent="0">
              <a:buNone/>
            </a:pPr>
            <a:endParaRPr lang="en-US" sz="3200" dirty="0"/>
          </a:p>
          <a:p>
            <a:endParaRPr lang="en-US" dirty="0"/>
          </a:p>
        </p:txBody>
      </p:sp>
    </p:spTree>
    <p:extLst>
      <p:ext uri="{BB962C8B-B14F-4D97-AF65-F5344CB8AC3E}">
        <p14:creationId xmlns:p14="http://schemas.microsoft.com/office/powerpoint/2010/main" val="882474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D2E79-BD10-8775-1B2B-E1066A774691}"/>
              </a:ext>
            </a:extLst>
          </p:cNvPr>
          <p:cNvSpPr>
            <a:spLocks noGrp="1"/>
          </p:cNvSpPr>
          <p:nvPr>
            <p:ph type="title"/>
          </p:nvPr>
        </p:nvSpPr>
        <p:spPr>
          <a:xfrm>
            <a:off x="838200" y="214312"/>
            <a:ext cx="10515600" cy="1325563"/>
          </a:xfrm>
        </p:spPr>
        <p:txBody>
          <a:bodyPr/>
          <a:lstStyle/>
          <a:p>
            <a:r>
              <a:rPr lang="en-US" dirty="0"/>
              <a:t>Work for Hire Termination Cases</a:t>
            </a:r>
          </a:p>
        </p:txBody>
      </p:sp>
      <p:sp>
        <p:nvSpPr>
          <p:cNvPr id="3" name="Content Placeholder 2">
            <a:extLst>
              <a:ext uri="{FF2B5EF4-FFF2-40B4-BE49-F238E27FC236}">
                <a16:creationId xmlns:a16="http://schemas.microsoft.com/office/drawing/2014/main" id="{D6586230-AA27-64F7-610F-37D1E71A25CC}"/>
              </a:ext>
            </a:extLst>
          </p:cNvPr>
          <p:cNvSpPr>
            <a:spLocks noGrp="1"/>
          </p:cNvSpPr>
          <p:nvPr>
            <p:ph idx="1"/>
          </p:nvPr>
        </p:nvSpPr>
        <p:spPr>
          <a:xfrm>
            <a:off x="920750" y="1539875"/>
            <a:ext cx="10515600" cy="4028634"/>
          </a:xfrm>
        </p:spPr>
        <p:txBody>
          <a:bodyPr/>
          <a:lstStyle/>
          <a:p>
            <a:pPr algn="just"/>
            <a:r>
              <a:rPr lang="en-US" sz="3200" dirty="0"/>
              <a:t>Most disputes settled.</a:t>
            </a:r>
          </a:p>
          <a:p>
            <a:pPr algn="just"/>
            <a:r>
              <a:rPr lang="en-US" sz="3200" dirty="0"/>
              <a:t>Sample litigated cases:</a:t>
            </a:r>
          </a:p>
          <a:p>
            <a:pPr lvl="1"/>
            <a:r>
              <a:rPr lang="en-US" sz="3200" dirty="0"/>
              <a:t>Marvel Characters v. Simon (2002)</a:t>
            </a:r>
          </a:p>
          <a:p>
            <a:pPr lvl="1"/>
            <a:r>
              <a:rPr lang="en-US" sz="3200" dirty="0"/>
              <a:t>Marvel Worldwide, Inc. v. Kirby (2013)</a:t>
            </a:r>
          </a:p>
          <a:p>
            <a:pPr lvl="1"/>
            <a:r>
              <a:rPr lang="en-US" sz="3200" dirty="0"/>
              <a:t>Ennio Morricone Music Inc. v. Bixio Music Group Ltd. (2019)</a:t>
            </a:r>
          </a:p>
          <a:p>
            <a:pPr lvl="1"/>
            <a:r>
              <a:rPr lang="en-US" sz="3200" dirty="0"/>
              <a:t>Lil' Joe Recs., Inc. v. Ross, 752 F. Supp. 3d 1287 (2024)</a:t>
            </a:r>
          </a:p>
          <a:p>
            <a:endParaRPr lang="en-US" sz="3200" dirty="0"/>
          </a:p>
          <a:p>
            <a:endParaRPr lang="en-US" sz="3200" dirty="0"/>
          </a:p>
          <a:p>
            <a:pPr algn="just"/>
            <a:endParaRPr lang="en-US" dirty="0"/>
          </a:p>
          <a:p>
            <a:pPr algn="just"/>
            <a:endParaRPr lang="en-US" dirty="0"/>
          </a:p>
          <a:p>
            <a:endParaRPr lang="en-US" dirty="0"/>
          </a:p>
        </p:txBody>
      </p:sp>
    </p:spTree>
    <p:extLst>
      <p:ext uri="{BB962C8B-B14F-4D97-AF65-F5344CB8AC3E}">
        <p14:creationId xmlns:p14="http://schemas.microsoft.com/office/powerpoint/2010/main" val="2112543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D96BD-BF35-6659-1AE3-20B5C87385C8}"/>
              </a:ext>
            </a:extLst>
          </p:cNvPr>
          <p:cNvSpPr>
            <a:spLocks noGrp="1"/>
          </p:cNvSpPr>
          <p:nvPr>
            <p:ph type="title"/>
          </p:nvPr>
        </p:nvSpPr>
        <p:spPr/>
        <p:txBody>
          <a:bodyPr/>
          <a:lstStyle/>
          <a:p>
            <a:r>
              <a:rPr lang="en-US" dirty="0"/>
              <a:t>The Effect of Termination</a:t>
            </a:r>
            <a:br>
              <a:rPr lang="en-US" dirty="0"/>
            </a:br>
            <a:endParaRPr lang="en-US" dirty="0"/>
          </a:p>
        </p:txBody>
      </p:sp>
      <p:sp>
        <p:nvSpPr>
          <p:cNvPr id="3" name="Content Placeholder 2">
            <a:extLst>
              <a:ext uri="{FF2B5EF4-FFF2-40B4-BE49-F238E27FC236}">
                <a16:creationId xmlns:a16="http://schemas.microsoft.com/office/drawing/2014/main" id="{EF57AA11-3801-D526-8BB0-8CA54F2642AC}"/>
              </a:ext>
            </a:extLst>
          </p:cNvPr>
          <p:cNvSpPr>
            <a:spLocks noGrp="1"/>
          </p:cNvSpPr>
          <p:nvPr>
            <p:ph idx="1"/>
          </p:nvPr>
        </p:nvSpPr>
        <p:spPr>
          <a:xfrm>
            <a:off x="919109" y="1104900"/>
            <a:ext cx="10515600" cy="4959350"/>
          </a:xfrm>
        </p:spPr>
        <p:txBody>
          <a:bodyPr>
            <a:normAutofit/>
          </a:bodyPr>
          <a:lstStyle/>
          <a:p>
            <a:r>
              <a:rPr lang="en-US" sz="3200" dirty="0"/>
              <a:t>On effective date of termination, rights covered by the terminated grant revert to the author(s) and heirs.</a:t>
            </a:r>
          </a:p>
          <a:p>
            <a:pPr lvl="1"/>
            <a:r>
              <a:rPr lang="en-US" sz="2800" dirty="0"/>
              <a:t>All who terminated jointly own the rights based on percentages of termination rights.</a:t>
            </a:r>
          </a:p>
          <a:p>
            <a:r>
              <a:rPr lang="en-US" sz="3200" dirty="0"/>
              <a:t>New grants must be signed by the same number and proportion of owners in whom rights vested.</a:t>
            </a:r>
          </a:p>
          <a:p>
            <a:r>
              <a:rPr lang="en-US" sz="3200" b="1" dirty="0"/>
              <a:t>New grants cannot be made until after the effective date of termination </a:t>
            </a:r>
          </a:p>
          <a:p>
            <a:pPr lvl="1"/>
            <a:r>
              <a:rPr lang="en-US" sz="2800" dirty="0"/>
              <a:t>Except to the original grantee (or successor), in which case new grant cannot be made until after termination notice served</a:t>
            </a:r>
          </a:p>
          <a:p>
            <a:endParaRPr lang="en-US" dirty="0"/>
          </a:p>
        </p:txBody>
      </p:sp>
    </p:spTree>
    <p:extLst>
      <p:ext uri="{BB962C8B-B14F-4D97-AF65-F5344CB8AC3E}">
        <p14:creationId xmlns:p14="http://schemas.microsoft.com/office/powerpoint/2010/main" val="2164196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58C1B-492B-DBF9-7F18-23E003CC7E56}"/>
              </a:ext>
            </a:extLst>
          </p:cNvPr>
          <p:cNvSpPr>
            <a:spLocks noGrp="1"/>
          </p:cNvSpPr>
          <p:nvPr>
            <p:ph type="title"/>
          </p:nvPr>
        </p:nvSpPr>
        <p:spPr>
          <a:xfrm>
            <a:off x="662250" y="230423"/>
            <a:ext cx="10691550" cy="1179277"/>
          </a:xfrm>
        </p:spPr>
        <p:txBody>
          <a:bodyPr>
            <a:normAutofit fontScale="90000"/>
          </a:bodyPr>
          <a:lstStyle/>
          <a:p>
            <a:r>
              <a:rPr lang="en-US" altLang="en-US" dirty="0">
                <a:cs typeface="Calibri"/>
              </a:rPr>
              <a:t>Termination Notice Required and Window</a:t>
            </a:r>
            <a:br>
              <a:rPr lang="en-US" altLang="en-US" dirty="0">
                <a:solidFill>
                  <a:schemeClr val="tx1">
                    <a:lumMod val="75000"/>
                    <a:lumOff val="25000"/>
                  </a:schemeClr>
                </a:solidFill>
                <a:cs typeface="Calibri"/>
              </a:rPr>
            </a:br>
            <a:endParaRPr lang="en-US" dirty="0"/>
          </a:p>
        </p:txBody>
      </p:sp>
      <p:sp>
        <p:nvSpPr>
          <p:cNvPr id="3" name="Content Placeholder 2">
            <a:extLst>
              <a:ext uri="{FF2B5EF4-FFF2-40B4-BE49-F238E27FC236}">
                <a16:creationId xmlns:a16="http://schemas.microsoft.com/office/drawing/2014/main" id="{C2B16BF3-0471-02AE-B22C-8FCCF01FC282}"/>
              </a:ext>
            </a:extLst>
          </p:cNvPr>
          <p:cNvSpPr>
            <a:spLocks noGrp="1"/>
          </p:cNvSpPr>
          <p:nvPr>
            <p:ph idx="1"/>
          </p:nvPr>
        </p:nvSpPr>
        <p:spPr>
          <a:xfrm>
            <a:off x="662250" y="1200150"/>
            <a:ext cx="10515600" cy="4620445"/>
          </a:xfrm>
        </p:spPr>
        <p:txBody>
          <a:bodyPr>
            <a:normAutofit/>
          </a:bodyPr>
          <a:lstStyle/>
          <a:p>
            <a:r>
              <a:rPr lang="en-US" sz="3200" b="1" dirty="0"/>
              <a:t>Not less than two or more than ten years before the effective date of termination.</a:t>
            </a:r>
          </a:p>
          <a:p>
            <a:pPr marL="457200" lvl="1" indent="0">
              <a:buNone/>
            </a:pPr>
            <a:endParaRPr lang="en-US" sz="2800" b="1" u="sng" dirty="0"/>
          </a:p>
          <a:p>
            <a:pPr marL="457200" lvl="1" indent="0">
              <a:buNone/>
            </a:pPr>
            <a:r>
              <a:rPr lang="en-US" sz="2800" b="1" u="sng" dirty="0"/>
              <a:t>Example</a:t>
            </a:r>
            <a:r>
              <a:rPr lang="en-US" sz="2800" dirty="0"/>
              <a:t>: </a:t>
            </a:r>
          </a:p>
          <a:p>
            <a:pPr lvl="1"/>
            <a:r>
              <a:rPr lang="en-US" sz="2800" dirty="0"/>
              <a:t>Book published in 1995, per contract signed in 1994, so termination window is 2030-2035. </a:t>
            </a:r>
          </a:p>
          <a:p>
            <a:pPr lvl="1"/>
            <a:r>
              <a:rPr lang="en-US" sz="2800" dirty="0"/>
              <a:t>Author choses Jan. 1, 2030 effective termination date. </a:t>
            </a:r>
          </a:p>
          <a:p>
            <a:pPr lvl="1"/>
            <a:r>
              <a:rPr lang="en-US" altLang="en-US" sz="2800" dirty="0"/>
              <a:t>Termination Notice Window: January 1, 2020 – January 1, 2028.</a:t>
            </a:r>
            <a:endParaRPr lang="en-US" altLang="en-US" sz="2800" dirty="0">
              <a:cs typeface="Calibri"/>
            </a:endParaRPr>
          </a:p>
          <a:p>
            <a:pPr marL="457200" lvl="1" indent="0">
              <a:buNone/>
            </a:pPr>
            <a:endParaRPr lang="en-US" dirty="0"/>
          </a:p>
          <a:p>
            <a:endParaRPr lang="en-US" dirty="0"/>
          </a:p>
        </p:txBody>
      </p:sp>
    </p:spTree>
    <p:extLst>
      <p:ext uri="{BB962C8B-B14F-4D97-AF65-F5344CB8AC3E}">
        <p14:creationId xmlns:p14="http://schemas.microsoft.com/office/powerpoint/2010/main" val="2073359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459A2-2A7D-71C4-B731-ED4412B98C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8B322D-D130-912A-087D-A5018C009F5F}"/>
              </a:ext>
            </a:extLst>
          </p:cNvPr>
          <p:cNvSpPr>
            <a:spLocks noGrp="1"/>
          </p:cNvSpPr>
          <p:nvPr>
            <p:ph type="title"/>
          </p:nvPr>
        </p:nvSpPr>
        <p:spPr>
          <a:xfrm>
            <a:off x="952500" y="187325"/>
            <a:ext cx="10515600" cy="1325563"/>
          </a:xfrm>
        </p:spPr>
        <p:txBody>
          <a:bodyPr/>
          <a:lstStyle/>
          <a:p>
            <a:r>
              <a:rPr lang="en-US" dirty="0"/>
              <a:t>Notice Requirements and Pitfalls</a:t>
            </a:r>
          </a:p>
        </p:txBody>
      </p:sp>
      <p:sp>
        <p:nvSpPr>
          <p:cNvPr id="3" name="Content Placeholder 2">
            <a:extLst>
              <a:ext uri="{FF2B5EF4-FFF2-40B4-BE49-F238E27FC236}">
                <a16:creationId xmlns:a16="http://schemas.microsoft.com/office/drawing/2014/main" id="{65CAD37D-32D2-A458-4774-70F2C354D129}"/>
              </a:ext>
            </a:extLst>
          </p:cNvPr>
          <p:cNvSpPr>
            <a:spLocks noGrp="1"/>
          </p:cNvSpPr>
          <p:nvPr>
            <p:ph idx="1"/>
          </p:nvPr>
        </p:nvSpPr>
        <p:spPr>
          <a:xfrm>
            <a:off x="723900" y="1284288"/>
            <a:ext cx="10515600" cy="4665662"/>
          </a:xfrm>
        </p:spPr>
        <p:txBody>
          <a:bodyPr>
            <a:normAutofit/>
          </a:bodyPr>
          <a:lstStyle/>
          <a:p>
            <a:r>
              <a:rPr lang="en-US" sz="3200" dirty="0"/>
              <a:t>Notice </a:t>
            </a:r>
            <a:r>
              <a:rPr lang="en-US" sz="3200" i="1" dirty="0"/>
              <a:t>must be recorded </a:t>
            </a:r>
            <a:r>
              <a:rPr lang="en-US" sz="3200" dirty="0"/>
              <a:t>in the Copyright Office </a:t>
            </a:r>
            <a:r>
              <a:rPr lang="en-US" sz="3200" i="1" dirty="0"/>
              <a:t>before </a:t>
            </a:r>
            <a:r>
              <a:rPr lang="en-US" sz="3200" dirty="0"/>
              <a:t>the effective date of termination, as a condition to taking effect.</a:t>
            </a:r>
          </a:p>
          <a:p>
            <a:r>
              <a:rPr lang="en-US" sz="3200" dirty="0"/>
              <a:t>Notice must comply with the Copyright Office’s regulations.</a:t>
            </a:r>
          </a:p>
          <a:p>
            <a:r>
              <a:rPr lang="en-US" sz="3200" dirty="0"/>
              <a:t>Failure to follow the formalities will result in author not recapturing rights. </a:t>
            </a:r>
          </a:p>
          <a:p>
            <a:pPr lvl="1"/>
            <a:r>
              <a:rPr lang="en-US" sz="2600" dirty="0"/>
              <a:t>Failure to do math correctly and identify effective date of termination in correct window or to serve notice within the allowed notice window will void termination.</a:t>
            </a:r>
          </a:p>
          <a:p>
            <a:pPr lvl="1"/>
            <a:r>
              <a:rPr lang="en-US" sz="2600" dirty="0"/>
              <a:t>Failure to comply with the CO’s notice requirements may void termination.</a:t>
            </a:r>
          </a:p>
          <a:p>
            <a:pPr lvl="1"/>
            <a:endParaRPr lang="en-US" sz="2000" dirty="0"/>
          </a:p>
          <a:p>
            <a:endParaRPr lang="en-US" dirty="0"/>
          </a:p>
        </p:txBody>
      </p:sp>
    </p:spTree>
    <p:extLst>
      <p:ext uri="{BB962C8B-B14F-4D97-AF65-F5344CB8AC3E}">
        <p14:creationId xmlns:p14="http://schemas.microsoft.com/office/powerpoint/2010/main" val="799886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FD42-22EB-EB77-55C1-764CD1B532AE}"/>
              </a:ext>
            </a:extLst>
          </p:cNvPr>
          <p:cNvSpPr>
            <a:spLocks noGrp="1"/>
          </p:cNvSpPr>
          <p:nvPr>
            <p:ph type="title"/>
          </p:nvPr>
        </p:nvSpPr>
        <p:spPr>
          <a:xfrm>
            <a:off x="838200" y="73025"/>
            <a:ext cx="10515600" cy="1325563"/>
          </a:xfrm>
        </p:spPr>
        <p:txBody>
          <a:bodyPr/>
          <a:lstStyle/>
          <a:p>
            <a:r>
              <a:rPr lang="en-US" dirty="0"/>
              <a:t>Copyright Office Requirements</a:t>
            </a:r>
          </a:p>
        </p:txBody>
      </p:sp>
      <p:sp>
        <p:nvSpPr>
          <p:cNvPr id="3" name="Content Placeholder 2">
            <a:extLst>
              <a:ext uri="{FF2B5EF4-FFF2-40B4-BE49-F238E27FC236}">
                <a16:creationId xmlns:a16="http://schemas.microsoft.com/office/drawing/2014/main" id="{10C28D00-9A8C-5FB0-7D42-6547291A0F83}"/>
              </a:ext>
            </a:extLst>
          </p:cNvPr>
          <p:cNvSpPr>
            <a:spLocks noGrp="1"/>
          </p:cNvSpPr>
          <p:nvPr>
            <p:ph idx="1"/>
          </p:nvPr>
        </p:nvSpPr>
        <p:spPr>
          <a:xfrm>
            <a:off x="838200" y="1346200"/>
            <a:ext cx="10515600" cy="4508059"/>
          </a:xfrm>
        </p:spPr>
        <p:txBody>
          <a:bodyPr/>
          <a:lstStyle/>
          <a:p>
            <a:pPr marL="533400" indent="-533400">
              <a:buFontTx/>
              <a:buAutoNum type="arabicPeriod"/>
            </a:pPr>
            <a:r>
              <a:rPr lang="en-US" altLang="en-US" sz="3200" dirty="0"/>
              <a:t>Must submit a </a:t>
            </a:r>
            <a:r>
              <a:rPr lang="en-US" altLang="en-US" sz="3200" u="sng" dirty="0"/>
              <a:t>true, correct, complete, and legible copy of the signed notice of termination</a:t>
            </a:r>
            <a:r>
              <a:rPr lang="en-US" altLang="en-US" sz="3200" dirty="0"/>
              <a:t> as served on the grantee or successor-in-title.</a:t>
            </a:r>
          </a:p>
          <a:p>
            <a:pPr marL="533400" indent="-533400">
              <a:buFontTx/>
              <a:buAutoNum type="arabicPeriod"/>
            </a:pPr>
            <a:r>
              <a:rPr lang="en-US" altLang="en-US" sz="3200" dirty="0"/>
              <a:t>Accompanied by a statement of the date of termination notice and manner of service (unless information in the notice).</a:t>
            </a:r>
          </a:p>
          <a:p>
            <a:pPr marL="533400" indent="-533400">
              <a:buFontTx/>
              <a:buAutoNum type="arabicPeriod"/>
            </a:pPr>
            <a:r>
              <a:rPr lang="en-US" altLang="en-US" sz="3200" dirty="0"/>
              <a:t>Filing fee</a:t>
            </a:r>
          </a:p>
          <a:p>
            <a:pPr marL="533400" indent="-533400">
              <a:buFontTx/>
              <a:buAutoNum type="arabicPeriod"/>
            </a:pPr>
            <a:r>
              <a:rPr lang="en-US" altLang="en-US" sz="3200" dirty="0"/>
              <a:t>Notice of Termination cover sheet – covers required information</a:t>
            </a:r>
          </a:p>
          <a:p>
            <a:endParaRPr lang="en-US" dirty="0"/>
          </a:p>
        </p:txBody>
      </p:sp>
    </p:spTree>
    <p:extLst>
      <p:ext uri="{BB962C8B-B14F-4D97-AF65-F5344CB8AC3E}">
        <p14:creationId xmlns:p14="http://schemas.microsoft.com/office/powerpoint/2010/main" val="1716951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8B381-2BFE-E3BB-95F0-0A77810A823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510094C-726E-E520-1C6C-3064814BD8CB}"/>
              </a:ext>
            </a:extLst>
          </p:cNvPr>
          <p:cNvSpPr>
            <a:spLocks noGrp="1"/>
          </p:cNvSpPr>
          <p:nvPr>
            <p:ph idx="1"/>
          </p:nvPr>
        </p:nvSpPr>
        <p:spPr/>
        <p:txBody>
          <a:bodyPr/>
          <a:lstStyle/>
          <a:p>
            <a:endParaRPr lang="en-US" dirty="0"/>
          </a:p>
        </p:txBody>
      </p:sp>
      <p:sp>
        <p:nvSpPr>
          <p:cNvPr id="4" name="Subtitle 2">
            <a:extLst>
              <a:ext uri="{FF2B5EF4-FFF2-40B4-BE49-F238E27FC236}">
                <a16:creationId xmlns:a16="http://schemas.microsoft.com/office/drawing/2014/main" id="{1A00B988-C732-3E6B-10DA-81A84258862E}"/>
              </a:ext>
            </a:extLst>
          </p:cNvPr>
          <p:cNvSpPr>
            <a:spLocks noGrp="1"/>
          </p:cNvSpPr>
          <p:nvPr/>
        </p:nvSpPr>
        <p:spPr>
          <a:xfrm>
            <a:off x="2592689" y="1151109"/>
            <a:ext cx="1870303" cy="3740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sz="1600" dirty="0"/>
              <a:t>Pg. 1 </a:t>
            </a:r>
          </a:p>
        </p:txBody>
      </p:sp>
      <p:pic>
        <p:nvPicPr>
          <p:cNvPr id="5" name="Picture 4">
            <a:extLst>
              <a:ext uri="{FF2B5EF4-FFF2-40B4-BE49-F238E27FC236}">
                <a16:creationId xmlns:a16="http://schemas.microsoft.com/office/drawing/2014/main" id="{E76442F4-E647-5034-57CE-A478183D79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 y="103359"/>
            <a:ext cx="5486777" cy="6805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B674B71-FACA-7DE4-276A-640E959EA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1282" y="92726"/>
            <a:ext cx="5773876" cy="68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435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15822-2B6B-3DA8-2DCA-6F521D8EF7ED}"/>
              </a:ext>
            </a:extLst>
          </p:cNvPr>
          <p:cNvSpPr>
            <a:spLocks noGrp="1"/>
          </p:cNvSpPr>
          <p:nvPr>
            <p:ph type="title"/>
          </p:nvPr>
        </p:nvSpPr>
        <p:spPr/>
        <p:txBody>
          <a:bodyPr/>
          <a:lstStyle/>
          <a:p>
            <a:r>
              <a:rPr lang="en-US" dirty="0"/>
              <a:t>Foreign Rights Grants </a:t>
            </a:r>
            <a:br>
              <a:rPr lang="en-US" sz="4800" dirty="0"/>
            </a:br>
            <a:endParaRPr lang="en-US" dirty="0"/>
          </a:p>
        </p:txBody>
      </p:sp>
      <p:sp>
        <p:nvSpPr>
          <p:cNvPr id="3" name="Content Placeholder 2">
            <a:extLst>
              <a:ext uri="{FF2B5EF4-FFF2-40B4-BE49-F238E27FC236}">
                <a16:creationId xmlns:a16="http://schemas.microsoft.com/office/drawing/2014/main" id="{CEE89BAF-1F73-8A17-8BA9-14CC24988CB4}"/>
              </a:ext>
            </a:extLst>
          </p:cNvPr>
          <p:cNvSpPr>
            <a:spLocks noGrp="1"/>
          </p:cNvSpPr>
          <p:nvPr>
            <p:ph idx="1"/>
          </p:nvPr>
        </p:nvSpPr>
        <p:spPr>
          <a:xfrm>
            <a:off x="838200" y="1200150"/>
            <a:ext cx="10515600" cy="4654109"/>
          </a:xfrm>
        </p:spPr>
        <p:txBody>
          <a:bodyPr>
            <a:noAutofit/>
          </a:bodyPr>
          <a:lstStyle/>
          <a:p>
            <a:r>
              <a:rPr lang="en-US" sz="3000" dirty="0"/>
              <a:t>Many grants made for worldwide rights.</a:t>
            </a:r>
          </a:p>
          <a:p>
            <a:r>
              <a:rPr lang="en-US" sz="3000" dirty="0"/>
              <a:t>Until a recent case, it was considered the law that if a grant includes foreign rights, those rights could not be terminated but only US rights.</a:t>
            </a:r>
          </a:p>
          <a:p>
            <a:r>
              <a:rPr lang="en-US" sz="3200" i="1" dirty="0"/>
              <a:t>Vetter v. Resnik: </a:t>
            </a:r>
            <a:r>
              <a:rPr lang="en-US" sz="3000" dirty="0"/>
              <a:t>District (lower) court recently decided that terminated rights under Section 304 extend to foreign rights as well as U.S. rights where the original grant was made for “worldwide” rights.</a:t>
            </a:r>
          </a:p>
          <a:p>
            <a:r>
              <a:rPr lang="en-US" sz="3000" dirty="0"/>
              <a:t>Currently on appeal: Briefs filed in 5</a:t>
            </a:r>
            <a:r>
              <a:rPr lang="en-US" sz="3000" baseline="30000" dirty="0"/>
              <a:t>th</a:t>
            </a:r>
            <a:r>
              <a:rPr lang="en-US" sz="3000" dirty="0"/>
              <a:t> circuit last spring/summer;  hearing next month. </a:t>
            </a:r>
          </a:p>
        </p:txBody>
      </p:sp>
    </p:spTree>
    <p:extLst>
      <p:ext uri="{BB962C8B-B14F-4D97-AF65-F5344CB8AC3E}">
        <p14:creationId xmlns:p14="http://schemas.microsoft.com/office/powerpoint/2010/main" val="2645695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04A29-5FD3-4D9F-091D-9D5782BEDB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78E934-F9EA-E37E-7AFE-BDDD17657A7F}"/>
              </a:ext>
            </a:extLst>
          </p:cNvPr>
          <p:cNvSpPr>
            <a:spLocks noGrp="1"/>
          </p:cNvSpPr>
          <p:nvPr>
            <p:ph type="title"/>
          </p:nvPr>
        </p:nvSpPr>
        <p:spPr>
          <a:xfrm>
            <a:off x="1073150" y="397221"/>
            <a:ext cx="10619723" cy="1129975"/>
          </a:xfrm>
        </p:spPr>
        <p:txBody>
          <a:bodyPr>
            <a:normAutofit fontScale="90000"/>
          </a:bodyPr>
          <a:lstStyle/>
          <a:p>
            <a:r>
              <a:rPr lang="en-US" dirty="0"/>
              <a:t>Contractual Rights Prevail in U.S.</a:t>
            </a:r>
            <a:br>
              <a:rPr lang="en-US" b="1" dirty="0"/>
            </a:br>
            <a:endParaRPr lang="en-US" dirty="0"/>
          </a:p>
        </p:txBody>
      </p:sp>
      <p:sp>
        <p:nvSpPr>
          <p:cNvPr id="3" name="Content Placeholder 2">
            <a:extLst>
              <a:ext uri="{FF2B5EF4-FFF2-40B4-BE49-F238E27FC236}">
                <a16:creationId xmlns:a16="http://schemas.microsoft.com/office/drawing/2014/main" id="{89827324-1F25-90D8-72FB-003DECEA6AB0}"/>
              </a:ext>
            </a:extLst>
          </p:cNvPr>
          <p:cNvSpPr>
            <a:spLocks noGrp="1"/>
          </p:cNvSpPr>
          <p:nvPr>
            <p:ph idx="1"/>
          </p:nvPr>
        </p:nvSpPr>
        <p:spPr>
          <a:xfrm>
            <a:off x="916923" y="1201783"/>
            <a:ext cx="10515600" cy="5207758"/>
          </a:xfrm>
        </p:spPr>
        <p:txBody>
          <a:bodyPr>
            <a:normAutofit/>
          </a:bodyPr>
          <a:lstStyle/>
          <a:p>
            <a:r>
              <a:rPr lang="en-US" sz="3200" dirty="0"/>
              <a:t>U.S. law gives priority to “freedom to contract” and relies on myth that all parties to a contract have bargaining power.</a:t>
            </a:r>
          </a:p>
          <a:p>
            <a:r>
              <a:rPr lang="en-US" sz="3200" dirty="0"/>
              <a:t>Exception for employees who have collective bargaining.</a:t>
            </a:r>
          </a:p>
          <a:p>
            <a:r>
              <a:rPr lang="en-US" sz="3200" dirty="0"/>
              <a:t>Film industry creators have collective bargaining agreements.</a:t>
            </a:r>
          </a:p>
          <a:p>
            <a:r>
              <a:rPr lang="en-US" sz="3200" dirty="0"/>
              <a:t>In some industries, contract norms provide creators with the ability to terminate grant and reclaim rights if work no longer exploited. </a:t>
            </a:r>
          </a:p>
          <a:p>
            <a:r>
              <a:rPr lang="en-US" sz="3200" dirty="0"/>
              <a:t>Contracts may also provide that rights revert if the work or is not exploited within a certain period of time. </a:t>
            </a:r>
          </a:p>
          <a:p>
            <a:pPr marL="0" indent="0">
              <a:buNone/>
            </a:pPr>
            <a:endParaRPr lang="en-US" dirty="0"/>
          </a:p>
        </p:txBody>
      </p:sp>
    </p:spTree>
    <p:extLst>
      <p:ext uri="{BB962C8B-B14F-4D97-AF65-F5344CB8AC3E}">
        <p14:creationId xmlns:p14="http://schemas.microsoft.com/office/powerpoint/2010/main" val="3994950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77A3B-B37B-9EF0-3AB5-133CA7077ADA}"/>
              </a:ext>
            </a:extLst>
          </p:cNvPr>
          <p:cNvSpPr>
            <a:spLocks noGrp="1"/>
          </p:cNvSpPr>
          <p:nvPr>
            <p:ph type="title"/>
          </p:nvPr>
        </p:nvSpPr>
        <p:spPr>
          <a:xfrm>
            <a:off x="838200" y="66921"/>
            <a:ext cx="10515600" cy="1325563"/>
          </a:xfrm>
        </p:spPr>
        <p:txBody>
          <a:bodyPr/>
          <a:lstStyle/>
          <a:p>
            <a:r>
              <a:rPr lang="en-US" dirty="0"/>
              <a:t>Book Publishing Examples</a:t>
            </a:r>
          </a:p>
        </p:txBody>
      </p:sp>
      <p:sp>
        <p:nvSpPr>
          <p:cNvPr id="3" name="Content Placeholder 2">
            <a:extLst>
              <a:ext uri="{FF2B5EF4-FFF2-40B4-BE49-F238E27FC236}">
                <a16:creationId xmlns:a16="http://schemas.microsoft.com/office/drawing/2014/main" id="{28698F34-1173-ECA0-1EB0-6961B6F3799A}"/>
              </a:ext>
            </a:extLst>
          </p:cNvPr>
          <p:cNvSpPr>
            <a:spLocks noGrp="1"/>
          </p:cNvSpPr>
          <p:nvPr>
            <p:ph idx="1"/>
          </p:nvPr>
        </p:nvSpPr>
        <p:spPr>
          <a:xfrm>
            <a:off x="838200" y="1352551"/>
            <a:ext cx="10515600" cy="4775746"/>
          </a:xfrm>
        </p:spPr>
        <p:txBody>
          <a:bodyPr/>
          <a:lstStyle/>
          <a:p>
            <a:r>
              <a:rPr lang="en-US" sz="2800" dirty="0"/>
              <a:t>Reversion rights: standard trade agreements allow author to reclaim rights if book goes “out of print” more than 2-3 years after initial publication:</a:t>
            </a:r>
          </a:p>
          <a:p>
            <a:pPr lvl="1"/>
            <a:r>
              <a:rPr lang="en-US" sz="2200" dirty="0"/>
              <a:t>Author often must send notice </a:t>
            </a:r>
          </a:p>
          <a:p>
            <a:pPr lvl="1"/>
            <a:r>
              <a:rPr lang="en-US" sz="2200" dirty="0"/>
              <a:t>Publisher often has a period of time, such as 6 months, to republish the book</a:t>
            </a:r>
          </a:p>
          <a:p>
            <a:pPr lvl="1"/>
            <a:r>
              <a:rPr lang="en-US" sz="2200" dirty="0"/>
              <a:t>“Out of print” usually defined as when royalties fall below a certain amount</a:t>
            </a:r>
          </a:p>
          <a:p>
            <a:r>
              <a:rPr lang="en-US" dirty="0"/>
              <a:t>Can sometimes get audio and foreign rights back if not used within a certain period of time after print publication.</a:t>
            </a:r>
          </a:p>
          <a:p>
            <a:r>
              <a:rPr lang="en-US" dirty="0"/>
              <a:t>New alternative types of publishing companies that compete with self-publishing: exclusive licenses are for limited terms of just 5-9 years, licenses are non-exclusive; or terminable on notice.</a:t>
            </a:r>
          </a:p>
          <a:p>
            <a:endParaRPr lang="en-US" dirty="0"/>
          </a:p>
          <a:p>
            <a:endParaRPr lang="en-US" dirty="0"/>
          </a:p>
        </p:txBody>
      </p:sp>
    </p:spTree>
    <p:extLst>
      <p:ext uri="{BB962C8B-B14F-4D97-AF65-F5344CB8AC3E}">
        <p14:creationId xmlns:p14="http://schemas.microsoft.com/office/powerpoint/2010/main" val="3657126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AC65-A7D6-437E-86DF-E74EB4AFEB10}"/>
              </a:ext>
            </a:extLst>
          </p:cNvPr>
          <p:cNvSpPr>
            <a:spLocks noGrp="1"/>
          </p:cNvSpPr>
          <p:nvPr>
            <p:ph type="title"/>
          </p:nvPr>
        </p:nvSpPr>
        <p:spPr/>
        <p:txBody>
          <a:bodyPr/>
          <a:lstStyle/>
          <a:p>
            <a:pPr lvl="0"/>
            <a:r>
              <a:rPr lang="en-US" dirty="0"/>
              <a:t>1976 Copyright Act –Termination Rights </a:t>
            </a:r>
          </a:p>
        </p:txBody>
      </p:sp>
      <p:sp>
        <p:nvSpPr>
          <p:cNvPr id="3" name="Content Placeholder 2">
            <a:extLst>
              <a:ext uri="{FF2B5EF4-FFF2-40B4-BE49-F238E27FC236}">
                <a16:creationId xmlns:a16="http://schemas.microsoft.com/office/drawing/2014/main" id="{257FEAB8-1BAE-4D14-9904-7E54A30F2758}"/>
              </a:ext>
            </a:extLst>
          </p:cNvPr>
          <p:cNvSpPr>
            <a:spLocks noGrp="1"/>
          </p:cNvSpPr>
          <p:nvPr>
            <p:ph idx="1"/>
          </p:nvPr>
        </p:nvSpPr>
        <p:spPr>
          <a:xfrm>
            <a:off x="636613" y="1524000"/>
            <a:ext cx="10515600" cy="5593100"/>
          </a:xfrm>
        </p:spPr>
        <p:txBody>
          <a:bodyPr>
            <a:normAutofit/>
          </a:bodyPr>
          <a:lstStyle/>
          <a:p>
            <a:r>
              <a:rPr lang="en-US" sz="3200" dirty="0"/>
              <a:t>1976 US Copyright Act provides authors and their heirs statutory right to terminate any copyright grant.</a:t>
            </a:r>
          </a:p>
          <a:p>
            <a:r>
              <a:rPr lang="en-US" sz="3200" dirty="0"/>
              <a:t>Different provisions for pre-’78 and post-’78 works.</a:t>
            </a:r>
          </a:p>
          <a:p>
            <a:pPr lvl="1"/>
            <a:r>
              <a:rPr lang="en-US" sz="2400" dirty="0"/>
              <a:t>For post-1978 grants - 35-40 yrs. after publication; or 40-45 years after grant if earlier</a:t>
            </a:r>
          </a:p>
          <a:p>
            <a:pPr lvl="1"/>
            <a:r>
              <a:rPr lang="en-US" sz="2400" dirty="0"/>
              <a:t>For pre-1978 works - 56-61 yrs. after grant.</a:t>
            </a:r>
          </a:p>
          <a:p>
            <a:r>
              <a:rPr lang="en-US" sz="3200" dirty="0"/>
              <a:t>Whether the grantee is currently exploiting work not relevant.</a:t>
            </a:r>
          </a:p>
          <a:p>
            <a:endParaRPr lang="en-US" dirty="0"/>
          </a:p>
          <a:p>
            <a:endParaRPr lang="en-US" sz="2800" dirty="0"/>
          </a:p>
        </p:txBody>
      </p:sp>
    </p:spTree>
    <p:extLst>
      <p:ext uri="{BB962C8B-B14F-4D97-AF65-F5344CB8AC3E}">
        <p14:creationId xmlns:p14="http://schemas.microsoft.com/office/powerpoint/2010/main" val="2719637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BB9B1-DC0F-01AC-910A-72E4C8387CC7}"/>
              </a:ext>
            </a:extLst>
          </p:cNvPr>
          <p:cNvSpPr>
            <a:spLocks noGrp="1"/>
          </p:cNvSpPr>
          <p:nvPr>
            <p:ph type="title"/>
          </p:nvPr>
        </p:nvSpPr>
        <p:spPr>
          <a:xfrm>
            <a:off x="838200" y="365125"/>
            <a:ext cx="10515600" cy="1031875"/>
          </a:xfrm>
        </p:spPr>
        <p:txBody>
          <a:bodyPr/>
          <a:lstStyle/>
          <a:p>
            <a:r>
              <a:rPr lang="en-US" dirty="0"/>
              <a:t>Other Industries</a:t>
            </a:r>
          </a:p>
        </p:txBody>
      </p:sp>
      <p:sp>
        <p:nvSpPr>
          <p:cNvPr id="3" name="Content Placeholder 2">
            <a:extLst>
              <a:ext uri="{FF2B5EF4-FFF2-40B4-BE49-F238E27FC236}">
                <a16:creationId xmlns:a16="http://schemas.microsoft.com/office/drawing/2014/main" id="{78B8FD81-695C-7586-A41A-92CC1D53E01A}"/>
              </a:ext>
            </a:extLst>
          </p:cNvPr>
          <p:cNvSpPr>
            <a:spLocks noGrp="1"/>
          </p:cNvSpPr>
          <p:nvPr>
            <p:ph idx="1"/>
          </p:nvPr>
        </p:nvSpPr>
        <p:spPr>
          <a:xfrm>
            <a:off x="838200" y="1346200"/>
            <a:ext cx="10515600" cy="4603750"/>
          </a:xfrm>
        </p:spPr>
        <p:txBody>
          <a:bodyPr>
            <a:normAutofit/>
          </a:bodyPr>
          <a:lstStyle/>
          <a:p>
            <a:r>
              <a:rPr lang="en-US" i="1" dirty="0"/>
              <a:t>News, magazines and anthologies</a:t>
            </a:r>
            <a:r>
              <a:rPr lang="en-US" dirty="0"/>
              <a:t>: Contracts sometimes specify that a grant becomes non-exclusive after a set period of time (6 months, 1-2 years); some news outlets take all rights in perpetuity. </a:t>
            </a:r>
          </a:p>
          <a:p>
            <a:r>
              <a:rPr lang="en-US" i="1" dirty="0"/>
              <a:t>Visual arts</a:t>
            </a:r>
            <a:r>
              <a:rPr lang="en-US" dirty="0"/>
              <a:t>: Fine artists generally retain copyright; graphic design and other commercial art  contracts vary from outright assignment, to termed or perpetual licenses, and sometimes where rights not used revert.</a:t>
            </a:r>
          </a:p>
          <a:p>
            <a:r>
              <a:rPr lang="en-US" i="1" dirty="0"/>
              <a:t>Recording industry and music publishing</a:t>
            </a:r>
            <a:r>
              <a:rPr lang="en-US" dirty="0"/>
              <a:t>: difficult to get rights back; hence the practice of remastering and buying back publishing rights. </a:t>
            </a:r>
          </a:p>
          <a:p>
            <a:r>
              <a:rPr lang="en-US" i="1" dirty="0"/>
              <a:t>Film and TV: </a:t>
            </a:r>
            <a:r>
              <a:rPr lang="en-US" dirty="0"/>
              <a:t>Contracts treat all creators as employees/works as works made for hire, so creator not deemed author in first place.</a:t>
            </a:r>
          </a:p>
          <a:p>
            <a:pPr lvl="1"/>
            <a:r>
              <a:rPr lang="en-US" sz="2400" dirty="0"/>
              <a:t>Collective bargaining agreements provide residual rights.</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4262833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15665-2E1E-21D5-5B3F-E749D6B7E9DE}"/>
              </a:ext>
            </a:extLst>
          </p:cNvPr>
          <p:cNvSpPr>
            <a:spLocks noGrp="1"/>
          </p:cNvSpPr>
          <p:nvPr>
            <p:ph type="title"/>
          </p:nvPr>
        </p:nvSpPr>
        <p:spPr>
          <a:xfrm>
            <a:off x="889000" y="150018"/>
            <a:ext cx="10515600" cy="1325563"/>
          </a:xfrm>
        </p:spPr>
        <p:txBody>
          <a:bodyPr/>
          <a:lstStyle/>
          <a:p>
            <a:r>
              <a:rPr lang="en-US" dirty="0"/>
              <a:t>AG 2018 Plus Legislative Proposal </a:t>
            </a:r>
          </a:p>
        </p:txBody>
      </p:sp>
      <p:sp>
        <p:nvSpPr>
          <p:cNvPr id="3" name="Content Placeholder 2">
            <a:extLst>
              <a:ext uri="{FF2B5EF4-FFF2-40B4-BE49-F238E27FC236}">
                <a16:creationId xmlns:a16="http://schemas.microsoft.com/office/drawing/2014/main" id="{81C10F51-C8A1-C20C-3CD5-7F577EA1F795}"/>
              </a:ext>
            </a:extLst>
          </p:cNvPr>
          <p:cNvSpPr>
            <a:spLocks noGrp="1"/>
          </p:cNvSpPr>
          <p:nvPr>
            <p:ph idx="1"/>
          </p:nvPr>
        </p:nvSpPr>
        <p:spPr>
          <a:xfrm>
            <a:off x="889000" y="1289050"/>
            <a:ext cx="10515600" cy="4629150"/>
          </a:xfrm>
        </p:spPr>
        <p:txBody>
          <a:bodyPr>
            <a:normAutofit/>
          </a:bodyPr>
          <a:lstStyle/>
          <a:p>
            <a:pPr marL="0" lvl="0" indent="0">
              <a:buNone/>
            </a:pPr>
            <a:r>
              <a:rPr lang="en-US" sz="2800" b="1" dirty="0"/>
              <a:t>Early Copyright Termination for Out-of-Commerce Works</a:t>
            </a:r>
          </a:p>
          <a:p>
            <a:r>
              <a:rPr lang="en-US" sz="2800" dirty="0"/>
              <a:t>Premise: CR law should incentive publication/making works available and disincentivize those who hold onto rights and lock them up.</a:t>
            </a:r>
          </a:p>
          <a:p>
            <a:r>
              <a:rPr lang="en-US" sz="2800" dirty="0"/>
              <a:t>Proposal: Amend Section 203 to allow authors to terminate grants after ten years if the assignee/licensee has not commercially exploited the work in any meaningful way in the last 12 months.</a:t>
            </a:r>
          </a:p>
          <a:p>
            <a:r>
              <a:rPr lang="en-US" sz="2800" dirty="0"/>
              <a:t>Authors would provide notice of intent to terminate, </a:t>
            </a:r>
          </a:p>
          <a:p>
            <a:r>
              <a:rPr lang="en-US" sz="2800" dirty="0"/>
              <a:t>Publisher must respond within X months with agreement to terminate or evidence that it continues to sell the work; failure to respond results in grant being terminated. </a:t>
            </a:r>
          </a:p>
          <a:p>
            <a:endParaRPr lang="en-US" dirty="0"/>
          </a:p>
        </p:txBody>
      </p:sp>
    </p:spTree>
    <p:extLst>
      <p:ext uri="{BB962C8B-B14F-4D97-AF65-F5344CB8AC3E}">
        <p14:creationId xmlns:p14="http://schemas.microsoft.com/office/powerpoint/2010/main" val="690396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2D614-4070-BA57-3FE7-36AC4BF28560}"/>
              </a:ext>
            </a:extLst>
          </p:cNvPr>
          <p:cNvSpPr>
            <a:spLocks noGrp="1"/>
          </p:cNvSpPr>
          <p:nvPr>
            <p:ph type="title"/>
          </p:nvPr>
        </p:nvSpPr>
        <p:spPr>
          <a:xfrm>
            <a:off x="996950" y="123825"/>
            <a:ext cx="10604500" cy="1325563"/>
          </a:xfrm>
        </p:spPr>
        <p:txBody>
          <a:bodyPr/>
          <a:lstStyle/>
          <a:p>
            <a:r>
              <a:rPr lang="en-US" dirty="0"/>
              <a:t>Takeaways for Authors</a:t>
            </a:r>
          </a:p>
        </p:txBody>
      </p:sp>
      <p:sp>
        <p:nvSpPr>
          <p:cNvPr id="3" name="Content Placeholder 2">
            <a:extLst>
              <a:ext uri="{FF2B5EF4-FFF2-40B4-BE49-F238E27FC236}">
                <a16:creationId xmlns:a16="http://schemas.microsoft.com/office/drawing/2014/main" id="{73C0DD7D-187C-2FDE-6EA8-5651F9B21D69}"/>
              </a:ext>
            </a:extLst>
          </p:cNvPr>
          <p:cNvSpPr>
            <a:spLocks noGrp="1"/>
          </p:cNvSpPr>
          <p:nvPr>
            <p:ph idx="1"/>
          </p:nvPr>
        </p:nvSpPr>
        <p:spPr>
          <a:xfrm>
            <a:off x="838200" y="1339850"/>
            <a:ext cx="10515600" cy="4546600"/>
          </a:xfrm>
        </p:spPr>
        <p:txBody>
          <a:bodyPr>
            <a:normAutofit fontScale="92500" lnSpcReduction="10000"/>
          </a:bodyPr>
          <a:lstStyle/>
          <a:p>
            <a:r>
              <a:rPr lang="en-US" sz="4000" dirty="0"/>
              <a:t>Hold onto whatever rights you can: don’t grant exclusive perpetual rights in first place if possible.</a:t>
            </a:r>
          </a:p>
          <a:p>
            <a:r>
              <a:rPr lang="en-US" sz="4000" dirty="0"/>
              <a:t>Think about long term before you sign that contract.</a:t>
            </a:r>
          </a:p>
          <a:p>
            <a:r>
              <a:rPr lang="en-US" sz="4000" dirty="0"/>
              <a:t>Need to rethink industry standards:</a:t>
            </a:r>
          </a:p>
          <a:p>
            <a:pPr lvl="1"/>
            <a:r>
              <a:rPr lang="en-US" sz="3600" dirty="0"/>
              <a:t>Publishers and other licensees need to be fairly compensated for investment </a:t>
            </a:r>
          </a:p>
          <a:p>
            <a:pPr lvl="1"/>
            <a:r>
              <a:rPr lang="en-US" sz="3600" dirty="0"/>
              <a:t>But rights do not need to be tied up needlessly</a:t>
            </a:r>
          </a:p>
          <a:p>
            <a:pPr lvl="1"/>
            <a:r>
              <a:rPr lang="en-US" sz="3600" dirty="0"/>
              <a:t>Authors should be able to maximize exploitation by divvying up and licensing out different rights</a:t>
            </a:r>
          </a:p>
        </p:txBody>
      </p:sp>
    </p:spTree>
    <p:extLst>
      <p:ext uri="{BB962C8B-B14F-4D97-AF65-F5344CB8AC3E}">
        <p14:creationId xmlns:p14="http://schemas.microsoft.com/office/powerpoint/2010/main" val="2815852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99D44-619D-5E8A-2DF5-95FAFDA2F9A0}"/>
              </a:ext>
            </a:extLst>
          </p:cNvPr>
          <p:cNvSpPr>
            <a:spLocks noGrp="1"/>
          </p:cNvSpPr>
          <p:nvPr>
            <p:ph type="title"/>
          </p:nvPr>
        </p:nvSpPr>
        <p:spPr>
          <a:xfrm>
            <a:off x="789755" y="174625"/>
            <a:ext cx="10612490" cy="1325563"/>
          </a:xfrm>
        </p:spPr>
        <p:txBody>
          <a:bodyPr/>
          <a:lstStyle/>
          <a:p>
            <a:r>
              <a:rPr lang="en-US" dirty="0"/>
              <a:t>Termination Right Purpose</a:t>
            </a:r>
          </a:p>
        </p:txBody>
      </p:sp>
      <p:sp>
        <p:nvSpPr>
          <p:cNvPr id="3" name="Content Placeholder 2">
            <a:extLst>
              <a:ext uri="{FF2B5EF4-FFF2-40B4-BE49-F238E27FC236}">
                <a16:creationId xmlns:a16="http://schemas.microsoft.com/office/drawing/2014/main" id="{23FB52F5-D0E3-8071-BC80-F052C6D039CB}"/>
              </a:ext>
            </a:extLst>
          </p:cNvPr>
          <p:cNvSpPr>
            <a:spLocks noGrp="1"/>
          </p:cNvSpPr>
          <p:nvPr>
            <p:ph idx="1"/>
          </p:nvPr>
        </p:nvSpPr>
        <p:spPr>
          <a:xfrm>
            <a:off x="789755" y="1314451"/>
            <a:ext cx="10515600" cy="4406058"/>
          </a:xfrm>
        </p:spPr>
        <p:txBody>
          <a:bodyPr>
            <a:normAutofit lnSpcReduction="10000"/>
          </a:bodyPr>
          <a:lstStyle/>
          <a:p>
            <a:r>
              <a:rPr lang="en-US" sz="3200" dirty="0"/>
              <a:t>Provides authors with a second chance to market/monetize their works and recapture rights in the face of possible lopsided/inequal bargaining power of authors at time grant made. </a:t>
            </a:r>
          </a:p>
          <a:p>
            <a:pPr lvl="1"/>
            <a:r>
              <a:rPr lang="en-US" sz="3200" dirty="0"/>
              <a:t>But you have to wait many decades!</a:t>
            </a:r>
          </a:p>
          <a:p>
            <a:pPr lvl="1"/>
            <a:r>
              <a:rPr lang="en-US" sz="3200" dirty="0"/>
              <a:t>Older authors and heirs benefit from enduring works.</a:t>
            </a:r>
          </a:p>
          <a:p>
            <a:r>
              <a:rPr lang="en-US" sz="3200" dirty="0"/>
              <a:t>Author/heirs may negotiate a new license with original licensee with payment of new advance or higher royalties.</a:t>
            </a:r>
          </a:p>
          <a:p>
            <a:r>
              <a:rPr lang="en-US" sz="3200" dirty="0"/>
              <a:t>Or can self-publish or sell rights to others. </a:t>
            </a:r>
          </a:p>
          <a:p>
            <a:endParaRPr lang="en-US" sz="3200" dirty="0"/>
          </a:p>
          <a:p>
            <a:endParaRPr lang="en-US" dirty="0"/>
          </a:p>
        </p:txBody>
      </p:sp>
    </p:spTree>
    <p:extLst>
      <p:ext uri="{BB962C8B-B14F-4D97-AF65-F5344CB8AC3E}">
        <p14:creationId xmlns:p14="http://schemas.microsoft.com/office/powerpoint/2010/main" val="375886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9637-8B56-63FA-1CE5-DFD21A17AFC5}"/>
              </a:ext>
            </a:extLst>
          </p:cNvPr>
          <p:cNvSpPr>
            <a:spLocks noGrp="1"/>
          </p:cNvSpPr>
          <p:nvPr>
            <p:ph type="title"/>
          </p:nvPr>
        </p:nvSpPr>
        <p:spPr>
          <a:xfrm>
            <a:off x="1031981" y="0"/>
            <a:ext cx="10515600" cy="1325563"/>
          </a:xfrm>
        </p:spPr>
        <p:txBody>
          <a:bodyPr/>
          <a:lstStyle/>
          <a:p>
            <a:r>
              <a:rPr lang="en-US" dirty="0"/>
              <a:t>Statutory Provisions – Pre-’78 Works</a:t>
            </a:r>
          </a:p>
        </p:txBody>
      </p:sp>
      <p:sp>
        <p:nvSpPr>
          <p:cNvPr id="3" name="Content Placeholder 2">
            <a:extLst>
              <a:ext uri="{FF2B5EF4-FFF2-40B4-BE49-F238E27FC236}">
                <a16:creationId xmlns:a16="http://schemas.microsoft.com/office/drawing/2014/main" id="{B31B0BB0-36D9-AE44-1E9E-29D1507FC56E}"/>
              </a:ext>
            </a:extLst>
          </p:cNvPr>
          <p:cNvSpPr>
            <a:spLocks noGrp="1"/>
          </p:cNvSpPr>
          <p:nvPr>
            <p:ph idx="1"/>
          </p:nvPr>
        </p:nvSpPr>
        <p:spPr>
          <a:xfrm>
            <a:off x="943207" y="1162051"/>
            <a:ext cx="10515600" cy="4965700"/>
          </a:xfrm>
        </p:spPr>
        <p:txBody>
          <a:bodyPr>
            <a:normAutofit/>
          </a:bodyPr>
          <a:lstStyle/>
          <a:p>
            <a:pPr lvl="0"/>
            <a:r>
              <a:rPr lang="en-US" sz="3200" b="1" dirty="0"/>
              <a:t>§304(c): </a:t>
            </a:r>
            <a:r>
              <a:rPr lang="en-US" sz="3200" dirty="0"/>
              <a:t>Covers </a:t>
            </a:r>
            <a:r>
              <a:rPr lang="en-US" sz="3200" i="1" dirty="0"/>
              <a:t>grants made </a:t>
            </a:r>
            <a:r>
              <a:rPr lang="en-US" sz="3200" dirty="0"/>
              <a:t>before January 1, 1978 in copyrights </a:t>
            </a:r>
            <a:r>
              <a:rPr lang="en-US" sz="3200" i="1" dirty="0"/>
              <a:t>subsisting </a:t>
            </a:r>
            <a:r>
              <a:rPr lang="en-US" sz="3200" dirty="0"/>
              <a:t>as 1978.</a:t>
            </a:r>
          </a:p>
          <a:p>
            <a:pPr lvl="1"/>
            <a:r>
              <a:rPr lang="en-US" sz="3200" dirty="0"/>
              <a:t>Termination Date between 56-61 years after grant.</a:t>
            </a:r>
          </a:p>
          <a:p>
            <a:pPr lvl="1"/>
            <a:r>
              <a:rPr lang="en-US" sz="3200" dirty="0"/>
              <a:t>Last terminations – for 1977 works in 2033 - 2038. </a:t>
            </a:r>
            <a:br>
              <a:rPr lang="en-US" sz="3200" dirty="0"/>
            </a:br>
            <a:endParaRPr lang="en-US" sz="3200" dirty="0"/>
          </a:p>
          <a:p>
            <a:r>
              <a:rPr lang="en-US" sz="3200" b="1" dirty="0"/>
              <a:t>§ 304 (d)—</a:t>
            </a:r>
            <a:r>
              <a:rPr lang="en-US" sz="3200" dirty="0"/>
              <a:t>Pre-1978 grants where the copyright in the work secured between January 1, 1923, and October 26, 1939. </a:t>
            </a:r>
          </a:p>
          <a:p>
            <a:pPr lvl="1"/>
            <a:r>
              <a:rPr lang="en-US" sz="3200" dirty="0"/>
              <a:t>Added when copyright terms extended to life plus 70.</a:t>
            </a:r>
          </a:p>
          <a:p>
            <a:pPr lvl="1"/>
            <a:r>
              <a:rPr lang="en-US" sz="3200" dirty="0"/>
              <a:t>Last day to terminate was October 26, 2019.</a:t>
            </a:r>
          </a:p>
          <a:p>
            <a:pPr lvl="0"/>
            <a:endParaRPr lang="en-US" sz="3200" dirty="0"/>
          </a:p>
          <a:p>
            <a:pPr lvl="1"/>
            <a:endParaRPr lang="en-US" sz="2400" dirty="0"/>
          </a:p>
          <a:p>
            <a:endParaRPr lang="en-US" dirty="0"/>
          </a:p>
        </p:txBody>
      </p:sp>
    </p:spTree>
    <p:extLst>
      <p:ext uri="{BB962C8B-B14F-4D97-AF65-F5344CB8AC3E}">
        <p14:creationId xmlns:p14="http://schemas.microsoft.com/office/powerpoint/2010/main" val="1207335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21B4B-0027-E833-8A43-AAB6F9DE1A48}"/>
              </a:ext>
            </a:extLst>
          </p:cNvPr>
          <p:cNvSpPr>
            <a:spLocks noGrp="1"/>
          </p:cNvSpPr>
          <p:nvPr>
            <p:ph type="title"/>
          </p:nvPr>
        </p:nvSpPr>
        <p:spPr>
          <a:xfrm>
            <a:off x="882650" y="-90931"/>
            <a:ext cx="10515600" cy="1325563"/>
          </a:xfrm>
        </p:spPr>
        <p:txBody>
          <a:bodyPr/>
          <a:lstStyle/>
          <a:p>
            <a:r>
              <a:rPr lang="en-US" dirty="0"/>
              <a:t>Statutory Provisions – Post ‘78 Works</a:t>
            </a:r>
          </a:p>
        </p:txBody>
      </p:sp>
      <p:sp>
        <p:nvSpPr>
          <p:cNvPr id="3" name="Content Placeholder 2">
            <a:extLst>
              <a:ext uri="{FF2B5EF4-FFF2-40B4-BE49-F238E27FC236}">
                <a16:creationId xmlns:a16="http://schemas.microsoft.com/office/drawing/2014/main" id="{951ADFD1-BAD8-AFB9-90A2-5CB075D24611}"/>
              </a:ext>
            </a:extLst>
          </p:cNvPr>
          <p:cNvSpPr>
            <a:spLocks noGrp="1"/>
          </p:cNvSpPr>
          <p:nvPr>
            <p:ph idx="1"/>
          </p:nvPr>
        </p:nvSpPr>
        <p:spPr>
          <a:xfrm>
            <a:off x="838200" y="1061816"/>
            <a:ext cx="10515600" cy="5021484"/>
          </a:xfrm>
        </p:spPr>
        <p:txBody>
          <a:bodyPr>
            <a:normAutofit fontScale="92500"/>
          </a:bodyPr>
          <a:lstStyle/>
          <a:p>
            <a:r>
              <a:rPr lang="en-US" sz="2800" b="1" dirty="0"/>
              <a:t>§203 </a:t>
            </a:r>
            <a:r>
              <a:rPr lang="en-US" sz="2800" dirty="0"/>
              <a:t>– Grants executed by author on or after January 1, 1978.</a:t>
            </a:r>
          </a:p>
          <a:p>
            <a:r>
              <a:rPr lang="en-US" sz="2800" dirty="0"/>
              <a:t>If grant covers publication of the work, </a:t>
            </a:r>
            <a:r>
              <a:rPr lang="en-US" sz="2800" b="1" dirty="0"/>
              <a:t>35-40  years from publication date or 40-45 years from the date of execution of the grant, whichever earlier.</a:t>
            </a:r>
          </a:p>
          <a:p>
            <a:pPr marL="0" lvl="0" indent="0">
              <a:buNone/>
            </a:pPr>
            <a:r>
              <a:rPr lang="en-US" sz="2800" u="sng" dirty="0"/>
              <a:t>Example</a:t>
            </a:r>
            <a:r>
              <a:rPr lang="en-US" sz="2800" dirty="0"/>
              <a:t>:</a:t>
            </a:r>
          </a:p>
          <a:p>
            <a:pPr lvl="1"/>
            <a:r>
              <a:rPr lang="en-US" sz="2800" dirty="0"/>
              <a:t>Book publishing agreement executed in 1988 and book is published in 1990: Grant can be  terminated during five-year period starting in 2025 (35 years from publication)</a:t>
            </a:r>
          </a:p>
          <a:p>
            <a:pPr lvl="1"/>
            <a:r>
              <a:rPr lang="en-US" sz="2800" dirty="0"/>
              <a:t>Same agreement but book published in 1994: Grant can be  terminated in five-year period starting in 2024 (40 years from grant)</a:t>
            </a:r>
            <a:br>
              <a:rPr lang="en-US" sz="2800" dirty="0"/>
            </a:br>
            <a:endParaRPr lang="en-US" sz="2800" dirty="0"/>
          </a:p>
          <a:p>
            <a:r>
              <a:rPr lang="en-US" sz="2800" dirty="0"/>
              <a:t>For grants that don’t include publication: 35 and 40 years after grant made.</a:t>
            </a:r>
          </a:p>
          <a:p>
            <a:endParaRPr lang="en-US" sz="2800" b="1" dirty="0"/>
          </a:p>
          <a:p>
            <a:endParaRPr lang="en-US" dirty="0"/>
          </a:p>
        </p:txBody>
      </p:sp>
    </p:spTree>
    <p:extLst>
      <p:ext uri="{BB962C8B-B14F-4D97-AF65-F5344CB8AC3E}">
        <p14:creationId xmlns:p14="http://schemas.microsoft.com/office/powerpoint/2010/main" val="565770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CC824-500A-C727-064D-2794F2FF5F9F}"/>
              </a:ext>
            </a:extLst>
          </p:cNvPr>
          <p:cNvSpPr>
            <a:spLocks noGrp="1"/>
          </p:cNvSpPr>
          <p:nvPr>
            <p:ph type="title"/>
          </p:nvPr>
        </p:nvSpPr>
        <p:spPr>
          <a:xfrm>
            <a:off x="838200" y="138407"/>
            <a:ext cx="10515600" cy="1004594"/>
          </a:xfrm>
        </p:spPr>
        <p:txBody>
          <a:bodyPr/>
          <a:lstStyle/>
          <a:p>
            <a:r>
              <a:rPr lang="en-US" dirty="0"/>
              <a:t>Who can terminate?</a:t>
            </a:r>
          </a:p>
        </p:txBody>
      </p:sp>
      <p:sp>
        <p:nvSpPr>
          <p:cNvPr id="3" name="Content Placeholder 2">
            <a:extLst>
              <a:ext uri="{FF2B5EF4-FFF2-40B4-BE49-F238E27FC236}">
                <a16:creationId xmlns:a16="http://schemas.microsoft.com/office/drawing/2014/main" id="{82B6E225-F2C1-E16C-1F6F-E8D3C345758E}"/>
              </a:ext>
            </a:extLst>
          </p:cNvPr>
          <p:cNvSpPr>
            <a:spLocks noGrp="1"/>
          </p:cNvSpPr>
          <p:nvPr>
            <p:ph idx="1"/>
          </p:nvPr>
        </p:nvSpPr>
        <p:spPr>
          <a:xfrm>
            <a:off x="760064" y="1016000"/>
            <a:ext cx="10515600" cy="5077309"/>
          </a:xfrm>
        </p:spPr>
        <p:txBody>
          <a:bodyPr>
            <a:normAutofit/>
          </a:bodyPr>
          <a:lstStyle/>
          <a:p>
            <a:r>
              <a:rPr lang="en-US" sz="3200" dirty="0"/>
              <a:t>Living author(s)</a:t>
            </a:r>
          </a:p>
          <a:p>
            <a:pPr lvl="1"/>
            <a:r>
              <a:rPr lang="en-US" sz="2600" dirty="0"/>
              <a:t>Multiple authors – majority of authors </a:t>
            </a:r>
            <a:r>
              <a:rPr lang="en-US" sz="2600" i="1" dirty="0"/>
              <a:t>who executed the grant </a:t>
            </a:r>
            <a:r>
              <a:rPr lang="en-US" sz="2600" dirty="0"/>
              <a:t>where grant executed by two or more authors.</a:t>
            </a:r>
          </a:p>
          <a:p>
            <a:pPr lvl="1"/>
            <a:r>
              <a:rPr lang="en-US" sz="2600" i="1" u="sng" dirty="0">
                <a:hlinkClick r:id="rId2"/>
              </a:rPr>
              <a:t>Scorpio Music, S.A. v. Willis</a:t>
            </a:r>
            <a:r>
              <a:rPr lang="en-US" sz="2600" i="1" dirty="0"/>
              <a:t>:</a:t>
            </a:r>
            <a:r>
              <a:rPr lang="en-US" sz="2600" dirty="0"/>
              <a:t> termination notice only requires the signature of the authors who executed the grant, not all joint authors of original work.</a:t>
            </a:r>
          </a:p>
          <a:p>
            <a:r>
              <a:rPr lang="en-US" sz="3200" dirty="0"/>
              <a:t>Majority Statutory heirs of author (identified in statute): </a:t>
            </a:r>
          </a:p>
          <a:p>
            <a:pPr lvl="1"/>
            <a:r>
              <a:rPr lang="en-US" sz="2600" dirty="0"/>
              <a:t>Widow or widower, if surviving, take half. </a:t>
            </a:r>
          </a:p>
          <a:p>
            <a:pPr lvl="1"/>
            <a:r>
              <a:rPr lang="en-US" sz="2600" dirty="0"/>
              <a:t>Surviving children or grandchildren of author share other half on a per stripes basis.</a:t>
            </a:r>
          </a:p>
          <a:p>
            <a:pPr lvl="1"/>
            <a:r>
              <a:rPr lang="en-US" sz="2600" dirty="0"/>
              <a:t>If no heirs, then estate, trustee, etc.</a:t>
            </a:r>
          </a:p>
          <a:p>
            <a:pPr lvl="1"/>
            <a:r>
              <a:rPr lang="en-US" sz="2600" dirty="0"/>
              <a:t>Need majority (more than 50%) of heirs to sign termination notice.</a:t>
            </a:r>
          </a:p>
          <a:p>
            <a:endParaRPr lang="en-US" dirty="0">
              <a:highlight>
                <a:srgbClr val="FFFF00"/>
              </a:highlight>
            </a:endParaRPr>
          </a:p>
        </p:txBody>
      </p:sp>
    </p:spTree>
    <p:extLst>
      <p:ext uri="{BB962C8B-B14F-4D97-AF65-F5344CB8AC3E}">
        <p14:creationId xmlns:p14="http://schemas.microsoft.com/office/powerpoint/2010/main" val="1130367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1FF98-9C84-A217-B2AB-0E138FAC942D}"/>
              </a:ext>
            </a:extLst>
          </p:cNvPr>
          <p:cNvSpPr>
            <a:spLocks noGrp="1"/>
          </p:cNvSpPr>
          <p:nvPr>
            <p:ph type="title"/>
          </p:nvPr>
        </p:nvSpPr>
        <p:spPr>
          <a:xfrm>
            <a:off x="953257" y="-130512"/>
            <a:ext cx="10515600" cy="1384952"/>
          </a:xfrm>
        </p:spPr>
        <p:txBody>
          <a:bodyPr/>
          <a:lstStyle/>
          <a:p>
            <a:r>
              <a:rPr lang="en-US" dirty="0"/>
              <a:t>PRH v. Steinbeck, 2</a:t>
            </a:r>
            <a:r>
              <a:rPr lang="en-US" baseline="30000" dirty="0"/>
              <a:t>nd</a:t>
            </a:r>
            <a:r>
              <a:rPr lang="en-US" dirty="0"/>
              <a:t> Cir. 2008</a:t>
            </a:r>
          </a:p>
        </p:txBody>
      </p:sp>
      <p:sp>
        <p:nvSpPr>
          <p:cNvPr id="3" name="Content Placeholder 2">
            <a:extLst>
              <a:ext uri="{FF2B5EF4-FFF2-40B4-BE49-F238E27FC236}">
                <a16:creationId xmlns:a16="http://schemas.microsoft.com/office/drawing/2014/main" id="{BD872637-C2A7-B6D8-848D-4A312B85B5FB}"/>
              </a:ext>
            </a:extLst>
          </p:cNvPr>
          <p:cNvSpPr>
            <a:spLocks noGrp="1"/>
          </p:cNvSpPr>
          <p:nvPr>
            <p:ph idx="1"/>
          </p:nvPr>
        </p:nvSpPr>
        <p:spPr>
          <a:xfrm>
            <a:off x="723143" y="1020594"/>
            <a:ext cx="10515600" cy="5018256"/>
          </a:xfrm>
        </p:spPr>
        <p:txBody>
          <a:bodyPr>
            <a:noAutofit/>
          </a:bodyPr>
          <a:lstStyle/>
          <a:p>
            <a:r>
              <a:rPr lang="en-US" sz="2200" dirty="0"/>
              <a:t>Decision</a:t>
            </a:r>
            <a:r>
              <a:rPr lang="en-US" sz="2200" b="1" dirty="0"/>
              <a:t>: 1994 agreement between Elaine Steinbeck and Penguin Group superseded original 1938 assignment, preventing the author's heirs from exercising statutory right to terminate earlier grant</a:t>
            </a:r>
            <a:r>
              <a:rPr lang="en-US" sz="2200" dirty="0"/>
              <a:t>. </a:t>
            </a:r>
          </a:p>
          <a:p>
            <a:r>
              <a:rPr lang="en-US" sz="2200" dirty="0"/>
              <a:t>John Steinbeck willed copyrights to third wife Elaine. In 1983 Elaine and Steinbeck’s sons executed agreement that gave sons royalties and acknowledged their termination rights.   </a:t>
            </a:r>
          </a:p>
          <a:p>
            <a:pPr lvl="0"/>
            <a:r>
              <a:rPr lang="en-US" sz="2200" dirty="0"/>
              <a:t>In 1994 Elaine entered into a new agreement with PRH that replaced the initial agreement. Died in 2003, bequeathing rights to daughter from earlier marriage.</a:t>
            </a:r>
          </a:p>
          <a:p>
            <a:pPr lvl="0"/>
            <a:r>
              <a:rPr lang="en-US" sz="2200" dirty="0"/>
              <a:t>In 2004, Sons tried to terminate 1938 grant, but PRH rejected it on grounds the 1938 agreement was terminated and replaced with the 1994 agreement.</a:t>
            </a:r>
          </a:p>
          <a:p>
            <a:pPr lvl="0"/>
            <a:r>
              <a:rPr lang="en-US" sz="2200" dirty="0"/>
              <a:t>Second Circuit said intent of parties in 1983 agreement does not matter; 1938 agreement no longer in effect; can’t be terminated. </a:t>
            </a:r>
          </a:p>
          <a:p>
            <a:pPr lvl="0"/>
            <a:r>
              <a:rPr lang="en-US" sz="2200" dirty="0"/>
              <a:t>  2019 case Kaffaga v. Steinbeck Estate: 9</a:t>
            </a:r>
            <a:r>
              <a:rPr lang="en-US" sz="2200" baseline="30000" dirty="0"/>
              <a:t>th</a:t>
            </a:r>
            <a:r>
              <a:rPr lang="en-US" sz="2200" dirty="0"/>
              <a:t> Circuit agrees that 1994 agreement not an agreement to contrary and heirs have no rights.</a:t>
            </a:r>
          </a:p>
        </p:txBody>
      </p:sp>
    </p:spTree>
    <p:extLst>
      <p:ext uri="{BB962C8B-B14F-4D97-AF65-F5344CB8AC3E}">
        <p14:creationId xmlns:p14="http://schemas.microsoft.com/office/powerpoint/2010/main" val="450344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C912-B745-65B1-3CDA-F62C936B5706}"/>
              </a:ext>
            </a:extLst>
          </p:cNvPr>
          <p:cNvSpPr>
            <a:spLocks noGrp="1"/>
          </p:cNvSpPr>
          <p:nvPr>
            <p:ph type="title"/>
          </p:nvPr>
        </p:nvSpPr>
        <p:spPr>
          <a:xfrm>
            <a:off x="927100" y="51741"/>
            <a:ext cx="10515600" cy="1325563"/>
          </a:xfrm>
        </p:spPr>
        <p:txBody>
          <a:bodyPr/>
          <a:lstStyle/>
          <a:p>
            <a:r>
              <a:rPr lang="en-US" dirty="0"/>
              <a:t>Cher v. Bono (2024)</a:t>
            </a:r>
          </a:p>
        </p:txBody>
      </p:sp>
      <p:sp>
        <p:nvSpPr>
          <p:cNvPr id="3" name="Content Placeholder 2">
            <a:extLst>
              <a:ext uri="{FF2B5EF4-FFF2-40B4-BE49-F238E27FC236}">
                <a16:creationId xmlns:a16="http://schemas.microsoft.com/office/drawing/2014/main" id="{811C8BB8-09C9-FB2F-6920-835447E034DB}"/>
              </a:ext>
            </a:extLst>
          </p:cNvPr>
          <p:cNvSpPr>
            <a:spLocks noGrp="1"/>
          </p:cNvSpPr>
          <p:nvPr>
            <p:ph idx="1"/>
          </p:nvPr>
        </p:nvSpPr>
        <p:spPr>
          <a:xfrm>
            <a:off x="838200" y="1313356"/>
            <a:ext cx="10515600" cy="4941394"/>
          </a:xfrm>
        </p:spPr>
        <p:txBody>
          <a:bodyPr>
            <a:normAutofit/>
          </a:bodyPr>
          <a:lstStyle/>
          <a:p>
            <a:pPr lvl="0"/>
            <a:r>
              <a:rPr lang="en-US" dirty="0"/>
              <a:t>Marriage Settlement Agreement (MSA) entered into by Sonny Bono and Cher in 1978 gave Cher a 50% interest in recording and composition royalties for copyrights in songs the owned before separation.</a:t>
            </a:r>
          </a:p>
          <a:p>
            <a:pPr lvl="0"/>
            <a:r>
              <a:rPr lang="en-US" dirty="0"/>
              <a:t>Sonny died in 1998. In 2016, Sonny’s second wife Mary Bono issued notices of termination to publishers for musical works Sonny composed.  Notices did not mention the MSA.  Mary stopped paying Cher her 50% share.</a:t>
            </a:r>
          </a:p>
          <a:p>
            <a:pPr lvl="0"/>
            <a:r>
              <a:rPr lang="en-US" dirty="0"/>
              <a:t>Cher sued for declaratory judgment that termination did not usurp MSA.</a:t>
            </a:r>
          </a:p>
          <a:p>
            <a:r>
              <a:rPr lang="en-US" dirty="0"/>
              <a:t>Court held that Mary Sono breached MSA by failing to pay royalties.</a:t>
            </a:r>
          </a:p>
          <a:p>
            <a:pPr lvl="1"/>
            <a:r>
              <a:rPr lang="en-US" sz="2400" dirty="0"/>
              <a:t>MSA is not an “agreement to the contrary” because it does not refer to termination of copyright grants.  Right to receive royalties is distinct from a grant of copyright.</a:t>
            </a:r>
          </a:p>
          <a:p>
            <a:endParaRPr lang="en-US" dirty="0"/>
          </a:p>
        </p:txBody>
      </p:sp>
    </p:spTree>
    <p:extLst>
      <p:ext uri="{BB962C8B-B14F-4D97-AF65-F5344CB8AC3E}">
        <p14:creationId xmlns:p14="http://schemas.microsoft.com/office/powerpoint/2010/main" val="2954790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ECA34-67A6-31C8-EB94-721050D89B26}"/>
              </a:ext>
            </a:extLst>
          </p:cNvPr>
          <p:cNvSpPr>
            <a:spLocks noGrp="1"/>
          </p:cNvSpPr>
          <p:nvPr>
            <p:ph type="title"/>
          </p:nvPr>
        </p:nvSpPr>
        <p:spPr>
          <a:xfrm>
            <a:off x="901700" y="193675"/>
            <a:ext cx="10515600" cy="1325563"/>
          </a:xfrm>
        </p:spPr>
        <p:txBody>
          <a:bodyPr/>
          <a:lstStyle/>
          <a:p>
            <a:r>
              <a:rPr lang="en-US" dirty="0"/>
              <a:t>§203 - What cannot be Terminated   </a:t>
            </a:r>
          </a:p>
        </p:txBody>
      </p:sp>
      <p:sp>
        <p:nvSpPr>
          <p:cNvPr id="3" name="Content Placeholder 2">
            <a:extLst>
              <a:ext uri="{FF2B5EF4-FFF2-40B4-BE49-F238E27FC236}">
                <a16:creationId xmlns:a16="http://schemas.microsoft.com/office/drawing/2014/main" id="{04193C85-1D0C-B800-76A1-0E56275297C4}"/>
              </a:ext>
            </a:extLst>
          </p:cNvPr>
          <p:cNvSpPr>
            <a:spLocks noGrp="1"/>
          </p:cNvSpPr>
          <p:nvPr>
            <p:ph idx="1"/>
          </p:nvPr>
        </p:nvSpPr>
        <p:spPr>
          <a:xfrm>
            <a:off x="901700" y="1468280"/>
            <a:ext cx="10515600" cy="4529611"/>
          </a:xfrm>
        </p:spPr>
        <p:txBody>
          <a:bodyPr>
            <a:normAutofit/>
          </a:bodyPr>
          <a:lstStyle/>
          <a:p>
            <a:r>
              <a:rPr lang="en-US" sz="3500" b="1" dirty="0"/>
              <a:t>Derivative Works </a:t>
            </a:r>
            <a:r>
              <a:rPr lang="en-US" sz="3500" dirty="0"/>
              <a:t>(e.g., film based on book, music or photo licensed for motion picture): </a:t>
            </a:r>
          </a:p>
          <a:p>
            <a:pPr lvl="1"/>
            <a:r>
              <a:rPr lang="en-US" sz="2800" dirty="0"/>
              <a:t>If created under the grant before termination can continue to exploit,</a:t>
            </a:r>
          </a:p>
          <a:p>
            <a:pPr lvl="1"/>
            <a:endParaRPr lang="en-US" sz="2800" dirty="0"/>
          </a:p>
          <a:p>
            <a:r>
              <a:rPr lang="en-US" sz="3500" b="1" dirty="0"/>
              <a:t>Works Made for Hire </a:t>
            </a:r>
          </a:p>
          <a:p>
            <a:pPr lvl="1"/>
            <a:r>
              <a:rPr lang="en-US" sz="3200" dirty="0"/>
              <a:t>Used by many companies to try to deny terminations.</a:t>
            </a:r>
          </a:p>
          <a:p>
            <a:pPr lvl="1"/>
            <a:r>
              <a:rPr lang="en-US" sz="3100" dirty="0"/>
              <a:t>Led to many disputes and litigations</a:t>
            </a:r>
          </a:p>
          <a:p>
            <a:endParaRPr lang="en-US" dirty="0"/>
          </a:p>
          <a:p>
            <a:endParaRPr lang="en-US" dirty="0"/>
          </a:p>
        </p:txBody>
      </p:sp>
    </p:spTree>
    <p:extLst>
      <p:ext uri="{BB962C8B-B14F-4D97-AF65-F5344CB8AC3E}">
        <p14:creationId xmlns:p14="http://schemas.microsoft.com/office/powerpoint/2010/main" val="1889831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6802</TotalTime>
  <Words>1970</Words>
  <Application>Microsoft Office PowerPoint</Application>
  <PresentationFormat>Widescreen</PresentationFormat>
  <Paragraphs>138</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Calibri Light</vt:lpstr>
      <vt:lpstr>Georgia</vt:lpstr>
      <vt:lpstr>Office Theme</vt:lpstr>
      <vt:lpstr> </vt:lpstr>
      <vt:lpstr>1976 Copyright Act –Termination Rights </vt:lpstr>
      <vt:lpstr>Termination Right Purpose</vt:lpstr>
      <vt:lpstr>Statutory Provisions – Pre-’78 Works</vt:lpstr>
      <vt:lpstr>Statutory Provisions – Post ‘78 Works</vt:lpstr>
      <vt:lpstr>Who can terminate?</vt:lpstr>
      <vt:lpstr>PRH v. Steinbeck, 2nd Cir. 2008</vt:lpstr>
      <vt:lpstr>Cher v. Bono (2024)</vt:lpstr>
      <vt:lpstr>§203 - What cannot be Terminated   </vt:lpstr>
      <vt:lpstr>Works Made for Hire</vt:lpstr>
      <vt:lpstr>Work for Hire Termination Cases</vt:lpstr>
      <vt:lpstr>The Effect of Termination </vt:lpstr>
      <vt:lpstr>Termination Notice Required and Window </vt:lpstr>
      <vt:lpstr>Notice Requirements and Pitfalls</vt:lpstr>
      <vt:lpstr>Copyright Office Requirements</vt:lpstr>
      <vt:lpstr>PowerPoint Presentation</vt:lpstr>
      <vt:lpstr>Foreign Rights Grants  </vt:lpstr>
      <vt:lpstr>Contractual Rights Prevail in U.S. </vt:lpstr>
      <vt:lpstr>Book Publishing Examples</vt:lpstr>
      <vt:lpstr>Other Industries</vt:lpstr>
      <vt:lpstr>AG 2018 Plus Legislative Proposal </vt:lpstr>
      <vt:lpstr>Takeaways for Authors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Authors Guild  Annual Meeting March 16, 2022</dc:title>
  <dc:creator>Mary Rasenberger</dc:creator>
  <cp:lastModifiedBy>Mary Rasenberger</cp:lastModifiedBy>
  <cp:revision>81</cp:revision>
  <cp:lastPrinted>2024-03-27T21:41:49Z</cp:lastPrinted>
  <dcterms:created xsi:type="dcterms:W3CDTF">2022-03-14T20:08:04Z</dcterms:created>
  <dcterms:modified xsi:type="dcterms:W3CDTF">2025-10-09T10:11:04Z</dcterms:modified>
</cp:coreProperties>
</file>